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5"/>
  </p:notesMasterIdLst>
  <p:sldIdLst>
    <p:sldId id="256" r:id="rId2"/>
    <p:sldId id="258" r:id="rId3"/>
    <p:sldId id="266" r:id="rId4"/>
    <p:sldId id="262" r:id="rId5"/>
    <p:sldId id="259" r:id="rId6"/>
    <p:sldId id="263" r:id="rId7"/>
    <p:sldId id="261" r:id="rId8"/>
    <p:sldId id="305" r:id="rId9"/>
    <p:sldId id="306" r:id="rId10"/>
    <p:sldId id="307" r:id="rId11"/>
    <p:sldId id="283" r:id="rId12"/>
    <p:sldId id="284" r:id="rId13"/>
    <p:sldId id="285" r:id="rId14"/>
    <p:sldId id="268" r:id="rId15"/>
    <p:sldId id="272" r:id="rId16"/>
    <p:sldId id="277" r:id="rId17"/>
    <p:sldId id="308" r:id="rId18"/>
    <p:sldId id="309" r:id="rId19"/>
    <p:sldId id="310" r:id="rId20"/>
    <p:sldId id="264" r:id="rId21"/>
    <p:sldId id="311" r:id="rId22"/>
    <p:sldId id="265" r:id="rId23"/>
    <p:sldId id="273" r:id="rId24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Katibeh" panose="020B0604020202020204" charset="-78"/>
      <p:regular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FCE293-332F-401B-8538-E18A589E10D3}">
  <a:tblStyle styleId="{D7FCE293-332F-401B-8538-E18A589E10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1B35654-18C8-42E5-9B82-7B21BDA5F75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1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cc7441c69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7cc7441c69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cdd91b8c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cdd91b8c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cc7441c69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cc7441c69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cc7441c69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cc7441c69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7cdd91b8c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7cdd91b8cc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dc199a1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dc199a1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cc7441c69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cc7441c69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cbfe6883c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cbfe6883c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bf369cf9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bf369cf9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cc7441c6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7cc7441c6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7cdf15f4c4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7cdf15f4c4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7cdf15f4c4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7cdf15f4c4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7cdf15f4c4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7cdf15f4c4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36575" y="1593050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3000" y="3352000"/>
            <a:ext cx="34380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image">
  <p:cSld name="TITLE_AND_TWO_COLUMNS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5"/>
          <p:cNvGrpSpPr/>
          <p:nvPr/>
        </p:nvGrpSpPr>
        <p:grpSpPr>
          <a:xfrm rot="-1723016">
            <a:off x="321787" y="635960"/>
            <a:ext cx="1795474" cy="1519965"/>
            <a:chOff x="2948475" y="1943850"/>
            <a:chExt cx="1472175" cy="1246275"/>
          </a:xfrm>
        </p:grpSpPr>
        <p:sp>
          <p:nvSpPr>
            <p:cNvPr id="113" name="Google Shape;113;p15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5"/>
          <p:cNvSpPr/>
          <p:nvPr/>
        </p:nvSpPr>
        <p:spPr>
          <a:xfrm rot="10800000" flipH="1">
            <a:off x="0" y="3877094"/>
            <a:ext cx="4086028" cy="1266406"/>
          </a:xfrm>
          <a:custGeom>
            <a:avLst/>
            <a:gdLst/>
            <a:ahLst/>
            <a:cxnLst/>
            <a:rect l="l" t="t" r="r" b="b"/>
            <a:pathLst>
              <a:path w="413043" h="127341" extrusionOk="0">
                <a:moveTo>
                  <a:pt x="1" y="1"/>
                </a:moveTo>
                <a:lnTo>
                  <a:pt x="1" y="126479"/>
                </a:lnTo>
                <a:cubicBezTo>
                  <a:pt x="1" y="126479"/>
                  <a:pt x="6956" y="127341"/>
                  <a:pt x="17498" y="127341"/>
                </a:cubicBezTo>
                <a:cubicBezTo>
                  <a:pt x="34252" y="127341"/>
                  <a:pt x="60067" y="125164"/>
                  <a:pt x="81426" y="113894"/>
                </a:cubicBezTo>
                <a:cubicBezTo>
                  <a:pt x="116199" y="95504"/>
                  <a:pt x="105621" y="74293"/>
                  <a:pt x="148124" y="66563"/>
                </a:cubicBezTo>
                <a:cubicBezTo>
                  <a:pt x="190654" y="58832"/>
                  <a:pt x="246285" y="64610"/>
                  <a:pt x="269259" y="43372"/>
                </a:cubicBezTo>
                <a:cubicBezTo>
                  <a:pt x="292206" y="22107"/>
                  <a:pt x="373388" y="24982"/>
                  <a:pt x="387926" y="17252"/>
                </a:cubicBezTo>
                <a:cubicBezTo>
                  <a:pt x="402438" y="9521"/>
                  <a:pt x="413043" y="1"/>
                  <a:pt x="413043" y="1"/>
                </a:cubicBezTo>
                <a:close/>
              </a:path>
            </a:pathLst>
          </a:custGeom>
          <a:solidFill>
            <a:srgbClr val="D5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721200" y="1702075"/>
            <a:ext cx="2992200" cy="10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726100" y="2795225"/>
            <a:ext cx="2992200" cy="6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7"/>
          <p:cNvGrpSpPr/>
          <p:nvPr/>
        </p:nvGrpSpPr>
        <p:grpSpPr>
          <a:xfrm rot="-2113659">
            <a:off x="4035026" y="289565"/>
            <a:ext cx="1129092" cy="955837"/>
            <a:chOff x="2948475" y="1943850"/>
            <a:chExt cx="1472175" cy="1246275"/>
          </a:xfrm>
        </p:grpSpPr>
        <p:sp>
          <p:nvSpPr>
            <p:cNvPr id="127" name="Google Shape;127;p17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4731575" y="1846950"/>
            <a:ext cx="34230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layout 1">
  <p:cSld name="CUSTOM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8"/>
          <p:cNvGrpSpPr/>
          <p:nvPr/>
        </p:nvGrpSpPr>
        <p:grpSpPr>
          <a:xfrm rot="2700000">
            <a:off x="4571556" y="477342"/>
            <a:ext cx="1327256" cy="1123593"/>
            <a:chOff x="2948475" y="1943850"/>
            <a:chExt cx="1472175" cy="1246275"/>
          </a:xfrm>
        </p:grpSpPr>
        <p:sp>
          <p:nvSpPr>
            <p:cNvPr id="181" name="Google Shape;181;p28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28"/>
          <p:cNvGrpSpPr/>
          <p:nvPr/>
        </p:nvGrpSpPr>
        <p:grpSpPr>
          <a:xfrm rot="2700000">
            <a:off x="6293045" y="678047"/>
            <a:ext cx="842990" cy="713636"/>
            <a:chOff x="2948475" y="1943850"/>
            <a:chExt cx="1472175" cy="1246275"/>
          </a:xfrm>
        </p:grpSpPr>
        <p:sp>
          <p:nvSpPr>
            <p:cNvPr id="187" name="Google Shape;187;p28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28"/>
          <p:cNvSpPr txBox="1">
            <a:spLocks noGrp="1"/>
          </p:cNvSpPr>
          <p:nvPr>
            <p:ph type="subTitle" idx="1"/>
          </p:nvPr>
        </p:nvSpPr>
        <p:spPr>
          <a:xfrm>
            <a:off x="5435650" y="2571750"/>
            <a:ext cx="29844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title"/>
          </p:nvPr>
        </p:nvSpPr>
        <p:spPr>
          <a:xfrm>
            <a:off x="5435651" y="1832250"/>
            <a:ext cx="2984400" cy="7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8"/>
          <p:cNvSpPr/>
          <p:nvPr/>
        </p:nvSpPr>
        <p:spPr>
          <a:xfrm rot="10800000" flipH="1">
            <a:off x="0" y="2063121"/>
            <a:ext cx="6997981" cy="3080379"/>
          </a:xfrm>
          <a:custGeom>
            <a:avLst/>
            <a:gdLst/>
            <a:ahLst/>
            <a:cxnLst/>
            <a:rect l="l" t="t" r="r" b="b"/>
            <a:pathLst>
              <a:path w="413043" h="127341" extrusionOk="0">
                <a:moveTo>
                  <a:pt x="1" y="1"/>
                </a:moveTo>
                <a:lnTo>
                  <a:pt x="1" y="126479"/>
                </a:lnTo>
                <a:cubicBezTo>
                  <a:pt x="1" y="126479"/>
                  <a:pt x="6956" y="127341"/>
                  <a:pt x="17498" y="127341"/>
                </a:cubicBezTo>
                <a:cubicBezTo>
                  <a:pt x="34252" y="127341"/>
                  <a:pt x="60067" y="125164"/>
                  <a:pt x="81426" y="113894"/>
                </a:cubicBezTo>
                <a:cubicBezTo>
                  <a:pt x="116199" y="95504"/>
                  <a:pt x="105621" y="74293"/>
                  <a:pt x="148124" y="66563"/>
                </a:cubicBezTo>
                <a:cubicBezTo>
                  <a:pt x="190654" y="58832"/>
                  <a:pt x="246285" y="64610"/>
                  <a:pt x="269259" y="43372"/>
                </a:cubicBezTo>
                <a:cubicBezTo>
                  <a:pt x="292206" y="22107"/>
                  <a:pt x="373388" y="24982"/>
                  <a:pt x="387926" y="17252"/>
                </a:cubicBezTo>
                <a:cubicBezTo>
                  <a:pt x="402438" y="9521"/>
                  <a:pt x="413043" y="1"/>
                  <a:pt x="4130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layout 2">
  <p:cSld name="CUSTOM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9"/>
          <p:cNvGrpSpPr/>
          <p:nvPr/>
        </p:nvGrpSpPr>
        <p:grpSpPr>
          <a:xfrm rot="-2700000">
            <a:off x="4438231" y="383267"/>
            <a:ext cx="1327256" cy="1123593"/>
            <a:chOff x="2948475" y="1943850"/>
            <a:chExt cx="1472175" cy="1246275"/>
          </a:xfrm>
        </p:grpSpPr>
        <p:sp>
          <p:nvSpPr>
            <p:cNvPr id="197" name="Google Shape;197;p29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29"/>
          <p:cNvGrpSpPr/>
          <p:nvPr/>
        </p:nvGrpSpPr>
        <p:grpSpPr>
          <a:xfrm rot="-2700000">
            <a:off x="3416062" y="787213"/>
            <a:ext cx="840283" cy="711345"/>
            <a:chOff x="2948475" y="1943850"/>
            <a:chExt cx="1472175" cy="1246275"/>
          </a:xfrm>
        </p:grpSpPr>
        <p:sp>
          <p:nvSpPr>
            <p:cNvPr id="203" name="Google Shape;203;p29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29"/>
          <p:cNvSpPr/>
          <p:nvPr/>
        </p:nvSpPr>
        <p:spPr>
          <a:xfrm rot="10800000">
            <a:off x="2146025" y="2063121"/>
            <a:ext cx="6997981" cy="3080379"/>
          </a:xfrm>
          <a:custGeom>
            <a:avLst/>
            <a:gdLst/>
            <a:ahLst/>
            <a:cxnLst/>
            <a:rect l="l" t="t" r="r" b="b"/>
            <a:pathLst>
              <a:path w="413043" h="127341" extrusionOk="0">
                <a:moveTo>
                  <a:pt x="1" y="1"/>
                </a:moveTo>
                <a:lnTo>
                  <a:pt x="1" y="126479"/>
                </a:lnTo>
                <a:cubicBezTo>
                  <a:pt x="1" y="126479"/>
                  <a:pt x="6956" y="127341"/>
                  <a:pt x="17498" y="127341"/>
                </a:cubicBezTo>
                <a:cubicBezTo>
                  <a:pt x="34252" y="127341"/>
                  <a:pt x="60067" y="125164"/>
                  <a:pt x="81426" y="113894"/>
                </a:cubicBezTo>
                <a:cubicBezTo>
                  <a:pt x="116199" y="95504"/>
                  <a:pt x="105621" y="74293"/>
                  <a:pt x="148124" y="66563"/>
                </a:cubicBezTo>
                <a:cubicBezTo>
                  <a:pt x="190654" y="58832"/>
                  <a:pt x="246285" y="64610"/>
                  <a:pt x="269259" y="43372"/>
                </a:cubicBezTo>
                <a:cubicBezTo>
                  <a:pt x="292206" y="22107"/>
                  <a:pt x="373388" y="24982"/>
                  <a:pt x="387926" y="17252"/>
                </a:cubicBezTo>
                <a:cubicBezTo>
                  <a:pt x="402438" y="9521"/>
                  <a:pt x="413043" y="1"/>
                  <a:pt x="4130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title"/>
          </p:nvPr>
        </p:nvSpPr>
        <p:spPr>
          <a:xfrm>
            <a:off x="951400" y="1635688"/>
            <a:ext cx="3069900" cy="9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1"/>
          </p:nvPr>
        </p:nvSpPr>
        <p:spPr>
          <a:xfrm>
            <a:off x="951400" y="2606613"/>
            <a:ext cx="30699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1" name="Google Shape;211;p29"/>
          <p:cNvSpPr/>
          <p:nvPr/>
        </p:nvSpPr>
        <p:spPr>
          <a:xfrm rot="10800000" flipH="1">
            <a:off x="0" y="3833"/>
            <a:ext cx="1887870" cy="1317189"/>
          </a:xfrm>
          <a:custGeom>
            <a:avLst/>
            <a:gdLst/>
            <a:ahLst/>
            <a:cxnLst/>
            <a:rect l="l" t="t" r="r" b="b"/>
            <a:pathLst>
              <a:path w="192689" h="135235" extrusionOk="0">
                <a:moveTo>
                  <a:pt x="1382" y="0"/>
                </a:moveTo>
                <a:cubicBezTo>
                  <a:pt x="485" y="0"/>
                  <a:pt x="1" y="23"/>
                  <a:pt x="1" y="23"/>
                </a:cubicBezTo>
                <a:lnTo>
                  <a:pt x="28" y="23"/>
                </a:lnTo>
                <a:lnTo>
                  <a:pt x="28" y="135235"/>
                </a:lnTo>
                <a:lnTo>
                  <a:pt x="191766" y="135235"/>
                </a:lnTo>
                <a:cubicBezTo>
                  <a:pt x="191766" y="135235"/>
                  <a:pt x="192689" y="117903"/>
                  <a:pt x="167789" y="101466"/>
                </a:cubicBezTo>
                <a:cubicBezTo>
                  <a:pt x="142916" y="85029"/>
                  <a:pt x="101552" y="83130"/>
                  <a:pt x="75703" y="40383"/>
                </a:cubicBezTo>
                <a:cubicBezTo>
                  <a:pt x="52425" y="1896"/>
                  <a:pt x="9595" y="0"/>
                  <a:pt x="13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layout 3">
  <p:cSld name="CUSTOM_1_1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30"/>
          <p:cNvGrpSpPr/>
          <p:nvPr/>
        </p:nvGrpSpPr>
        <p:grpSpPr>
          <a:xfrm rot="-2700000">
            <a:off x="1391587" y="2710188"/>
            <a:ext cx="840283" cy="711345"/>
            <a:chOff x="2948475" y="1943850"/>
            <a:chExt cx="1472175" cy="1246275"/>
          </a:xfrm>
        </p:grpSpPr>
        <p:sp>
          <p:nvSpPr>
            <p:cNvPr id="214" name="Google Shape;214;p30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0"/>
          <p:cNvGrpSpPr/>
          <p:nvPr/>
        </p:nvGrpSpPr>
        <p:grpSpPr>
          <a:xfrm rot="-2700000">
            <a:off x="2140256" y="3311617"/>
            <a:ext cx="1327256" cy="1123593"/>
            <a:chOff x="2948475" y="1943850"/>
            <a:chExt cx="1472175" cy="1246275"/>
          </a:xfrm>
        </p:grpSpPr>
        <p:sp>
          <p:nvSpPr>
            <p:cNvPr id="220" name="Google Shape;220;p30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1263150" y="3215100"/>
            <a:ext cx="2030700" cy="12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1"/>
          </p:nvPr>
        </p:nvSpPr>
        <p:spPr>
          <a:xfrm>
            <a:off x="5769575" y="3215100"/>
            <a:ext cx="2015400" cy="12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317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4730625" y="3526750"/>
            <a:ext cx="33558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4292173" y="2292700"/>
            <a:ext cx="4236300" cy="14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/>
        </p:nvSpPr>
        <p:spPr>
          <a:xfrm rot="5400000">
            <a:off x="-594310" y="622734"/>
            <a:ext cx="5114319" cy="3925701"/>
          </a:xfrm>
          <a:custGeom>
            <a:avLst/>
            <a:gdLst/>
            <a:ahLst/>
            <a:cxnLst/>
            <a:rect l="l" t="t" r="r" b="b"/>
            <a:pathLst>
              <a:path w="237986" h="98407" extrusionOk="0">
                <a:moveTo>
                  <a:pt x="190282" y="1"/>
                </a:moveTo>
                <a:cubicBezTo>
                  <a:pt x="163697" y="1"/>
                  <a:pt x="129765" y="2539"/>
                  <a:pt x="98623" y="12452"/>
                </a:cubicBezTo>
                <a:cubicBezTo>
                  <a:pt x="34828" y="32767"/>
                  <a:pt x="1" y="98407"/>
                  <a:pt x="1" y="98407"/>
                </a:cubicBezTo>
                <a:lnTo>
                  <a:pt x="237986" y="98407"/>
                </a:lnTo>
                <a:lnTo>
                  <a:pt x="237986" y="2796"/>
                </a:lnTo>
                <a:cubicBezTo>
                  <a:pt x="237986" y="2796"/>
                  <a:pt x="218179" y="1"/>
                  <a:pt x="19028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6"/>
          <p:cNvGrpSpPr/>
          <p:nvPr/>
        </p:nvGrpSpPr>
        <p:grpSpPr>
          <a:xfrm rot="1194792">
            <a:off x="495774" y="2122196"/>
            <a:ext cx="969070" cy="820370"/>
            <a:chOff x="2948475" y="1943850"/>
            <a:chExt cx="1472175" cy="1246275"/>
          </a:xfrm>
        </p:grpSpPr>
        <p:sp>
          <p:nvSpPr>
            <p:cNvPr id="26" name="Google Shape;26;p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6"/>
          <p:cNvGrpSpPr/>
          <p:nvPr/>
        </p:nvGrpSpPr>
        <p:grpSpPr>
          <a:xfrm rot="2000749">
            <a:off x="1690009" y="1840018"/>
            <a:ext cx="761140" cy="644346"/>
            <a:chOff x="2948475" y="1943850"/>
            <a:chExt cx="1472175" cy="1246275"/>
          </a:xfrm>
        </p:grpSpPr>
        <p:sp>
          <p:nvSpPr>
            <p:cNvPr id="32" name="Google Shape;32;p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6"/>
          <p:cNvGrpSpPr/>
          <p:nvPr/>
        </p:nvGrpSpPr>
        <p:grpSpPr>
          <a:xfrm rot="2000749">
            <a:off x="1077184" y="1110418"/>
            <a:ext cx="761140" cy="644346"/>
            <a:chOff x="2948475" y="1943850"/>
            <a:chExt cx="1472175" cy="1246275"/>
          </a:xfrm>
        </p:grpSpPr>
        <p:sp>
          <p:nvSpPr>
            <p:cNvPr id="38" name="Google Shape;38;p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698825" y="292002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1"/>
          </p:nvPr>
        </p:nvSpPr>
        <p:spPr>
          <a:xfrm>
            <a:off x="698825" y="376182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SECTION_HEADER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721200" y="1817400"/>
            <a:ext cx="3136500" cy="15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4955100" y="431263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2"/>
          </p:nvPr>
        </p:nvSpPr>
        <p:spPr>
          <a:xfrm>
            <a:off x="4956300" y="825150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3"/>
          </p:nvPr>
        </p:nvSpPr>
        <p:spPr>
          <a:xfrm>
            <a:off x="4955100" y="1542200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ubTitle" idx="4"/>
          </p:nvPr>
        </p:nvSpPr>
        <p:spPr>
          <a:xfrm>
            <a:off x="4956300" y="1936088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ubTitle" idx="5"/>
          </p:nvPr>
        </p:nvSpPr>
        <p:spPr>
          <a:xfrm>
            <a:off x="4955100" y="2653900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ubTitle" idx="6"/>
          </p:nvPr>
        </p:nvSpPr>
        <p:spPr>
          <a:xfrm>
            <a:off x="4956300" y="3047788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ubTitle" idx="7"/>
          </p:nvPr>
        </p:nvSpPr>
        <p:spPr>
          <a:xfrm>
            <a:off x="4955100" y="3765600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8"/>
          </p:nvPr>
        </p:nvSpPr>
        <p:spPr>
          <a:xfrm>
            <a:off x="4956300" y="4159488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721200" y="1667125"/>
            <a:ext cx="7701600" cy="29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/>
          <p:nvPr/>
        </p:nvSpPr>
        <p:spPr>
          <a:xfrm rot="10800000">
            <a:off x="5089986" y="3877094"/>
            <a:ext cx="4054017" cy="1266406"/>
          </a:xfrm>
          <a:custGeom>
            <a:avLst/>
            <a:gdLst/>
            <a:ahLst/>
            <a:cxnLst/>
            <a:rect l="l" t="t" r="r" b="b"/>
            <a:pathLst>
              <a:path w="413043" h="127341" extrusionOk="0">
                <a:moveTo>
                  <a:pt x="1" y="1"/>
                </a:moveTo>
                <a:lnTo>
                  <a:pt x="1" y="126479"/>
                </a:lnTo>
                <a:cubicBezTo>
                  <a:pt x="1" y="126479"/>
                  <a:pt x="6956" y="127341"/>
                  <a:pt x="17498" y="127341"/>
                </a:cubicBezTo>
                <a:cubicBezTo>
                  <a:pt x="34252" y="127341"/>
                  <a:pt x="60067" y="125164"/>
                  <a:pt x="81426" y="113894"/>
                </a:cubicBezTo>
                <a:cubicBezTo>
                  <a:pt x="116199" y="95504"/>
                  <a:pt x="105621" y="74293"/>
                  <a:pt x="148124" y="66563"/>
                </a:cubicBezTo>
                <a:cubicBezTo>
                  <a:pt x="190654" y="58832"/>
                  <a:pt x="246285" y="64610"/>
                  <a:pt x="269259" y="43372"/>
                </a:cubicBezTo>
                <a:cubicBezTo>
                  <a:pt x="292206" y="22107"/>
                  <a:pt x="373388" y="24982"/>
                  <a:pt x="387926" y="17252"/>
                </a:cubicBezTo>
                <a:cubicBezTo>
                  <a:pt x="402438" y="9521"/>
                  <a:pt x="413043" y="1"/>
                  <a:pt x="413043" y="1"/>
                </a:cubicBezTo>
                <a:close/>
              </a:path>
            </a:pathLst>
          </a:custGeom>
          <a:solidFill>
            <a:srgbClr val="D5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958309" y="2284425"/>
            <a:ext cx="3218400" cy="3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955324" y="2622350"/>
            <a:ext cx="3218400" cy="10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ubTitle" idx="3"/>
          </p:nvPr>
        </p:nvSpPr>
        <p:spPr>
          <a:xfrm>
            <a:off x="5025434" y="2284413"/>
            <a:ext cx="3218400" cy="3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4"/>
          </p:nvPr>
        </p:nvSpPr>
        <p:spPr>
          <a:xfrm>
            <a:off x="5022449" y="2622338"/>
            <a:ext cx="3218400" cy="10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 rot="10800000">
            <a:off x="-356" y="-10"/>
            <a:ext cx="2406633" cy="1477335"/>
          </a:xfrm>
          <a:custGeom>
            <a:avLst/>
            <a:gdLst/>
            <a:ahLst/>
            <a:cxnLst/>
            <a:rect l="l" t="t" r="r" b="b"/>
            <a:pathLst>
              <a:path w="237986" h="98407" extrusionOk="0">
                <a:moveTo>
                  <a:pt x="190282" y="1"/>
                </a:moveTo>
                <a:cubicBezTo>
                  <a:pt x="163697" y="1"/>
                  <a:pt x="129765" y="2539"/>
                  <a:pt x="98623" y="12452"/>
                </a:cubicBezTo>
                <a:cubicBezTo>
                  <a:pt x="34828" y="32767"/>
                  <a:pt x="1" y="98407"/>
                  <a:pt x="1" y="98407"/>
                </a:cubicBezTo>
                <a:lnTo>
                  <a:pt x="237986" y="98407"/>
                </a:lnTo>
                <a:lnTo>
                  <a:pt x="237986" y="2796"/>
                </a:lnTo>
                <a:cubicBezTo>
                  <a:pt x="237986" y="2796"/>
                  <a:pt x="218179" y="1"/>
                  <a:pt x="190282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"/>
          </p:nvPr>
        </p:nvSpPr>
        <p:spPr>
          <a:xfrm>
            <a:off x="1157525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2"/>
          </p:nvPr>
        </p:nvSpPr>
        <p:spPr>
          <a:xfrm>
            <a:off x="3647250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3"/>
          </p:nvPr>
        </p:nvSpPr>
        <p:spPr>
          <a:xfrm>
            <a:off x="6149700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ubTitle" idx="4"/>
          </p:nvPr>
        </p:nvSpPr>
        <p:spPr>
          <a:xfrm>
            <a:off x="1157525" y="2369775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ubTitle" idx="5"/>
          </p:nvPr>
        </p:nvSpPr>
        <p:spPr>
          <a:xfrm>
            <a:off x="3647250" y="2369775"/>
            <a:ext cx="18915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ubTitle" idx="6"/>
          </p:nvPr>
        </p:nvSpPr>
        <p:spPr>
          <a:xfrm>
            <a:off x="6149700" y="2369775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ubTitle" idx="7"/>
          </p:nvPr>
        </p:nvSpPr>
        <p:spPr>
          <a:xfrm>
            <a:off x="1157525" y="337805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ubTitle" idx="8"/>
          </p:nvPr>
        </p:nvSpPr>
        <p:spPr>
          <a:xfrm>
            <a:off x="3647250" y="337805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ubTitle" idx="9"/>
          </p:nvPr>
        </p:nvSpPr>
        <p:spPr>
          <a:xfrm>
            <a:off x="6149700" y="337805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ubTitle" idx="13"/>
          </p:nvPr>
        </p:nvSpPr>
        <p:spPr>
          <a:xfrm>
            <a:off x="1157525" y="3726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ubTitle" idx="14"/>
          </p:nvPr>
        </p:nvSpPr>
        <p:spPr>
          <a:xfrm>
            <a:off x="3647250" y="3726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subTitle" idx="15"/>
          </p:nvPr>
        </p:nvSpPr>
        <p:spPr>
          <a:xfrm>
            <a:off x="6149700" y="3726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/>
          <p:nvPr/>
        </p:nvSpPr>
        <p:spPr>
          <a:xfrm>
            <a:off x="1968399" y="762124"/>
            <a:ext cx="2085165" cy="1750859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0" y="2854701"/>
            <a:ext cx="3261261" cy="2288852"/>
          </a:xfrm>
          <a:custGeom>
            <a:avLst/>
            <a:gdLst/>
            <a:ahLst/>
            <a:cxnLst/>
            <a:rect l="l" t="t" r="r" b="b"/>
            <a:pathLst>
              <a:path w="192689" h="135235" extrusionOk="0">
                <a:moveTo>
                  <a:pt x="1382" y="0"/>
                </a:moveTo>
                <a:cubicBezTo>
                  <a:pt x="485" y="0"/>
                  <a:pt x="1" y="23"/>
                  <a:pt x="1" y="23"/>
                </a:cubicBezTo>
                <a:lnTo>
                  <a:pt x="28" y="23"/>
                </a:lnTo>
                <a:lnTo>
                  <a:pt x="28" y="135235"/>
                </a:lnTo>
                <a:lnTo>
                  <a:pt x="191766" y="135235"/>
                </a:lnTo>
                <a:cubicBezTo>
                  <a:pt x="191766" y="135235"/>
                  <a:pt x="192689" y="117903"/>
                  <a:pt x="167789" y="101466"/>
                </a:cubicBezTo>
                <a:cubicBezTo>
                  <a:pt x="142916" y="85029"/>
                  <a:pt x="101552" y="83130"/>
                  <a:pt x="75703" y="40383"/>
                </a:cubicBezTo>
                <a:cubicBezTo>
                  <a:pt x="52425" y="1896"/>
                  <a:pt x="9595" y="0"/>
                  <a:pt x="13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5055150" y="1058650"/>
            <a:ext cx="30726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721200" y="1905150"/>
            <a:ext cx="2992200" cy="13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5047575" y="646875"/>
            <a:ext cx="30726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5047575" y="2063638"/>
            <a:ext cx="30726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5047575" y="3476650"/>
            <a:ext cx="30726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5"/>
          </p:nvPr>
        </p:nvSpPr>
        <p:spPr>
          <a:xfrm>
            <a:off x="5055150" y="2482888"/>
            <a:ext cx="30726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6"/>
          </p:nvPr>
        </p:nvSpPr>
        <p:spPr>
          <a:xfrm>
            <a:off x="5055150" y="3895900"/>
            <a:ext cx="30726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2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title"/>
          </p:nvPr>
        </p:nvSpPr>
        <p:spPr>
          <a:xfrm>
            <a:off x="4367625" y="594300"/>
            <a:ext cx="3858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"/>
          </p:nvPr>
        </p:nvSpPr>
        <p:spPr>
          <a:xfrm>
            <a:off x="4367625" y="1923750"/>
            <a:ext cx="19902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2"/>
          </p:nvPr>
        </p:nvSpPr>
        <p:spPr>
          <a:xfrm>
            <a:off x="4372532" y="2335525"/>
            <a:ext cx="19902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3"/>
          </p:nvPr>
        </p:nvSpPr>
        <p:spPr>
          <a:xfrm>
            <a:off x="6557908" y="19237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4"/>
          </p:nvPr>
        </p:nvSpPr>
        <p:spPr>
          <a:xfrm>
            <a:off x="6562811" y="2335525"/>
            <a:ext cx="19884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5"/>
          </p:nvPr>
        </p:nvSpPr>
        <p:spPr>
          <a:xfrm>
            <a:off x="4373850" y="34135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6"/>
          </p:nvPr>
        </p:nvSpPr>
        <p:spPr>
          <a:xfrm>
            <a:off x="4378753" y="3825325"/>
            <a:ext cx="19884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7"/>
          </p:nvPr>
        </p:nvSpPr>
        <p:spPr>
          <a:xfrm>
            <a:off x="6564133" y="34135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ubTitle" idx="8"/>
          </p:nvPr>
        </p:nvSpPr>
        <p:spPr>
          <a:xfrm>
            <a:off x="6569036" y="3825325"/>
            <a:ext cx="19884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200" y="1296100"/>
            <a:ext cx="7701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67" r:id="rId12"/>
    <p:sldLayoutId id="2147483668" r:id="rId13"/>
    <p:sldLayoutId id="2147483669" r:id="rId14"/>
    <p:sldLayoutId id="2147483674" r:id="rId15"/>
    <p:sldLayoutId id="2147483675" r:id="rId16"/>
    <p:sldLayoutId id="2147483676" r:id="rId17"/>
    <p:sldLayoutId id="2147483681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localhost:8000/api/register" TargetMode="Externa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localhost:8000/api/" TargetMode="Externa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>
            <a:spLocks noGrp="1"/>
          </p:cNvSpPr>
          <p:nvPr>
            <p:ph type="ctrTitle"/>
          </p:nvPr>
        </p:nvSpPr>
        <p:spPr>
          <a:xfrm>
            <a:off x="636600" y="831192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7200" dirty="0"/>
              <a:t>FogadjÖrökbe</a:t>
            </a:r>
            <a:endParaRPr sz="7200" dirty="0"/>
          </a:p>
        </p:txBody>
      </p:sp>
      <p:sp>
        <p:nvSpPr>
          <p:cNvPr id="240" name="Google Shape;240;p34"/>
          <p:cNvSpPr txBox="1">
            <a:spLocks noGrp="1"/>
          </p:cNvSpPr>
          <p:nvPr>
            <p:ph type="subTitle" idx="1"/>
          </p:nvPr>
        </p:nvSpPr>
        <p:spPr>
          <a:xfrm>
            <a:off x="1112999" y="3458421"/>
            <a:ext cx="34338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Örökbefogadás másként</a:t>
            </a:r>
            <a:endParaRPr sz="1400" dirty="0"/>
          </a:p>
        </p:txBody>
      </p:sp>
      <p:sp>
        <p:nvSpPr>
          <p:cNvPr id="241" name="Google Shape;241;p34"/>
          <p:cNvSpPr/>
          <p:nvPr/>
        </p:nvSpPr>
        <p:spPr>
          <a:xfrm>
            <a:off x="2014269" y="2240124"/>
            <a:ext cx="1450916" cy="1218297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ctrTitle"/>
          </p:nvPr>
        </p:nvSpPr>
        <p:spPr>
          <a:xfrm>
            <a:off x="2206904" y="2447566"/>
            <a:ext cx="1245991" cy="8724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458;p53_1"/>
          <p:cNvSpPr/>
          <p:nvPr/>
        </p:nvSpPr>
        <p:spPr>
          <a:xfrm>
            <a:off x="3342600" y="1925280"/>
            <a:ext cx="2488320" cy="2488320"/>
          </a:xfrm>
          <a:prstGeom prst="ellipse">
            <a:avLst/>
          </a:prstGeom>
          <a:noFill/>
          <a:ln w="152400">
            <a:solidFill>
              <a:srgbClr val="D0C2BA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3" name="Google Shape;459;p53_2"/>
          <p:cNvSpPr/>
          <p:nvPr/>
        </p:nvSpPr>
        <p:spPr>
          <a:xfrm>
            <a:off x="721080" y="594360"/>
            <a:ext cx="7750800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70000"/>
              </a:lnSpc>
              <a:tabLst>
                <a:tab pos="0" algn="l"/>
              </a:tabLst>
            </a:pPr>
            <a:r>
              <a:rPr lang="en" sz="3600" b="0" strike="noStrike" spc="-1">
                <a:solidFill>
                  <a:srgbClr val="604A40"/>
                </a:solidFill>
                <a:latin typeface="Katibeh"/>
                <a:ea typeface="Katibeh"/>
              </a:rPr>
              <a:t>Adatáramlás</a:t>
            </a:r>
            <a:endParaRPr lang="hu-HU" sz="3600" b="0" strike="noStrike" spc="-1">
              <a:latin typeface="Arial"/>
            </a:endParaRPr>
          </a:p>
        </p:txBody>
      </p:sp>
      <p:sp>
        <p:nvSpPr>
          <p:cNvPr id="1294" name="Google Shape;460;p53_2"/>
          <p:cNvSpPr/>
          <p:nvPr/>
        </p:nvSpPr>
        <p:spPr>
          <a:xfrm>
            <a:off x="6353280" y="1682280"/>
            <a:ext cx="1987560" cy="45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Api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95" name="Google Shape;461;p53_2"/>
          <p:cNvSpPr/>
          <p:nvPr/>
        </p:nvSpPr>
        <p:spPr>
          <a:xfrm>
            <a:off x="6357960" y="2171160"/>
            <a:ext cx="1987560" cy="80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Interakciók értelmezése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96" name="Google Shape;462;p53_2"/>
          <p:cNvSpPr/>
          <p:nvPr/>
        </p:nvSpPr>
        <p:spPr>
          <a:xfrm>
            <a:off x="6353280" y="3262320"/>
            <a:ext cx="1987560" cy="45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Adatbázis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97" name="Google Shape;463;p53_2"/>
          <p:cNvSpPr/>
          <p:nvPr/>
        </p:nvSpPr>
        <p:spPr>
          <a:xfrm>
            <a:off x="6357960" y="3750840"/>
            <a:ext cx="1987560" cy="80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Adatok tárolása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98" name="Google Shape;464;p53_2"/>
          <p:cNvSpPr/>
          <p:nvPr/>
        </p:nvSpPr>
        <p:spPr>
          <a:xfrm>
            <a:off x="1072080" y="2066040"/>
            <a:ext cx="1987560" cy="45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Kliens</a:t>
            </a:r>
            <a:endParaRPr lang="hu-HU" sz="2400" b="0" strike="noStrike" spc="-1">
              <a:latin typeface="Arial"/>
            </a:endParaRPr>
          </a:p>
          <a:p>
            <a:pPr algn="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2400" b="0" strike="noStrike" spc="-1">
              <a:latin typeface="Arial"/>
            </a:endParaRPr>
          </a:p>
        </p:txBody>
      </p:sp>
      <p:sp>
        <p:nvSpPr>
          <p:cNvPr id="1299" name="Google Shape;465;p53_2"/>
          <p:cNvSpPr/>
          <p:nvPr/>
        </p:nvSpPr>
        <p:spPr>
          <a:xfrm>
            <a:off x="1072080" y="2520000"/>
            <a:ext cx="1987560" cy="80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Felhasználó interakciói</a:t>
            </a:r>
            <a:endParaRPr lang="hu-HU" sz="1200" b="0" strike="noStrike" spc="-1">
              <a:latin typeface="Arial"/>
            </a:endParaRPr>
          </a:p>
        </p:txBody>
      </p:sp>
      <p:pic>
        <p:nvPicPr>
          <p:cNvPr id="1300" name="Kép 1299"/>
          <p:cNvPicPr/>
          <p:nvPr/>
        </p:nvPicPr>
        <p:blipFill>
          <a:blip r:embed="rId2"/>
          <a:stretch/>
        </p:blipFill>
        <p:spPr>
          <a:xfrm>
            <a:off x="3103200" y="1800000"/>
            <a:ext cx="856440" cy="932760"/>
          </a:xfrm>
          <a:prstGeom prst="rect">
            <a:avLst/>
          </a:prstGeom>
          <a:ln w="0">
            <a:noFill/>
          </a:ln>
        </p:spPr>
      </p:pic>
      <p:pic>
        <p:nvPicPr>
          <p:cNvPr id="1301" name="Kép 1300"/>
          <p:cNvPicPr/>
          <p:nvPr/>
        </p:nvPicPr>
        <p:blipFill>
          <a:blip r:embed="rId3"/>
          <a:stretch/>
        </p:blipFill>
        <p:spPr>
          <a:xfrm>
            <a:off x="5110560" y="3420000"/>
            <a:ext cx="1009080" cy="970920"/>
          </a:xfrm>
          <a:prstGeom prst="rect">
            <a:avLst/>
          </a:prstGeom>
          <a:ln w="0">
            <a:noFill/>
          </a:ln>
        </p:spPr>
      </p:pic>
      <p:pic>
        <p:nvPicPr>
          <p:cNvPr id="1302" name="Kép 1301"/>
          <p:cNvPicPr/>
          <p:nvPr/>
        </p:nvPicPr>
        <p:blipFill>
          <a:blip r:embed="rId4"/>
          <a:stretch/>
        </p:blipFill>
        <p:spPr>
          <a:xfrm>
            <a:off x="3067920" y="3394080"/>
            <a:ext cx="938520" cy="1019520"/>
          </a:xfrm>
          <a:prstGeom prst="rect">
            <a:avLst/>
          </a:prstGeom>
          <a:ln w="0">
            <a:noFill/>
          </a:ln>
        </p:spPr>
      </p:pic>
      <p:sp>
        <p:nvSpPr>
          <p:cNvPr id="1303" name="Google Shape;460;p53_0"/>
          <p:cNvSpPr/>
          <p:nvPr/>
        </p:nvSpPr>
        <p:spPr>
          <a:xfrm>
            <a:off x="1080000" y="3506040"/>
            <a:ext cx="1987560" cy="45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Api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304" name="Google Shape;461;p53_0"/>
          <p:cNvSpPr/>
          <p:nvPr/>
        </p:nvSpPr>
        <p:spPr>
          <a:xfrm>
            <a:off x="1080000" y="3960000"/>
            <a:ext cx="1987560" cy="80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Válasz üzenetek</a:t>
            </a:r>
            <a:endParaRPr lang="hu-HU" sz="1200" b="0" strike="noStrike" spc="-1">
              <a:latin typeface="Arial"/>
            </a:endParaRPr>
          </a:p>
        </p:txBody>
      </p:sp>
      <p:grpSp>
        <p:nvGrpSpPr>
          <p:cNvPr id="1305" name="Google Shape;799;p69_0"/>
          <p:cNvGrpSpPr/>
          <p:nvPr/>
        </p:nvGrpSpPr>
        <p:grpSpPr>
          <a:xfrm>
            <a:off x="4213800" y="2781720"/>
            <a:ext cx="711720" cy="553320"/>
            <a:chOff x="4213800" y="2781720"/>
            <a:chExt cx="711720" cy="553320"/>
          </a:xfrm>
        </p:grpSpPr>
        <p:sp>
          <p:nvSpPr>
            <p:cNvPr id="1306" name="Google Shape;800;p69_0"/>
            <p:cNvSpPr/>
            <p:nvPr/>
          </p:nvSpPr>
          <p:spPr>
            <a:xfrm>
              <a:off x="4213800" y="2781720"/>
              <a:ext cx="415440" cy="403920"/>
            </a:xfrm>
            <a:custGeom>
              <a:avLst/>
              <a:gdLst/>
              <a:ahLst/>
              <a:cxnLst/>
              <a:rect l="l" t="t" r="r" b="b"/>
              <a:pathLst>
                <a:path w="1724" h="2086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07" name="Google Shape;801;p69_0"/>
            <p:cNvSpPr/>
            <p:nvPr/>
          </p:nvSpPr>
          <p:spPr>
            <a:xfrm>
              <a:off x="4659480" y="2815200"/>
              <a:ext cx="266040" cy="397080"/>
            </a:xfrm>
            <a:custGeom>
              <a:avLst/>
              <a:gdLst/>
              <a:ahLst/>
              <a:cxnLst/>
              <a:rect l="l" t="t" r="r" b="b"/>
              <a:pathLst>
                <a:path w="1104" h="205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08" name="Google Shape;802;p69_0"/>
            <p:cNvSpPr/>
            <p:nvPr/>
          </p:nvSpPr>
          <p:spPr>
            <a:xfrm>
              <a:off x="4347720" y="3177360"/>
              <a:ext cx="475200" cy="157680"/>
            </a:xfrm>
            <a:custGeom>
              <a:avLst/>
              <a:gdLst/>
              <a:ahLst/>
              <a:cxnLst/>
              <a:rect l="l" t="t" r="r" b="b"/>
              <a:pathLst>
                <a:path w="1970" h="815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1309" name="Kép 1308"/>
          <p:cNvPicPr/>
          <p:nvPr/>
        </p:nvPicPr>
        <p:blipFill>
          <a:blip r:embed="rId4"/>
          <a:stretch/>
        </p:blipFill>
        <p:spPr>
          <a:xfrm>
            <a:off x="5181120" y="1800000"/>
            <a:ext cx="938520" cy="1019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1"/>
          <p:cNvSpPr txBox="1">
            <a:spLocks noGrp="1"/>
          </p:cNvSpPr>
          <p:nvPr>
            <p:ph type="title"/>
          </p:nvPr>
        </p:nvSpPr>
        <p:spPr>
          <a:xfrm>
            <a:off x="5435650" y="1713250"/>
            <a:ext cx="29844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Webes felület </a:t>
            </a:r>
            <a:endParaRPr dirty="0"/>
          </a:p>
        </p:txBody>
      </p:sp>
      <p:sp>
        <p:nvSpPr>
          <p:cNvPr id="690" name="Google Shape;690;p61"/>
          <p:cNvSpPr txBox="1">
            <a:spLocks noGrp="1"/>
          </p:cNvSpPr>
          <p:nvPr>
            <p:ph type="subTitle" idx="1"/>
          </p:nvPr>
        </p:nvSpPr>
        <p:spPr>
          <a:xfrm>
            <a:off x="5435650" y="2262331"/>
            <a:ext cx="2984400" cy="11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Alap megjelenítés</a:t>
            </a:r>
            <a:endParaRPr sz="1400" dirty="0"/>
          </a:p>
        </p:txBody>
      </p:sp>
      <p:grpSp>
        <p:nvGrpSpPr>
          <p:cNvPr id="691" name="Google Shape;691;p61"/>
          <p:cNvGrpSpPr/>
          <p:nvPr/>
        </p:nvGrpSpPr>
        <p:grpSpPr>
          <a:xfrm>
            <a:off x="721249" y="934536"/>
            <a:ext cx="4320247" cy="3274431"/>
            <a:chOff x="1572575" y="3497750"/>
            <a:chExt cx="843650" cy="639425"/>
          </a:xfrm>
        </p:grpSpPr>
        <p:sp>
          <p:nvSpPr>
            <p:cNvPr id="692" name="Google Shape;692;p61"/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1"/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1"/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63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1"/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Kép 4" descr="A képen szöveg, macska, emlősök, házi macska látható&#10;&#10;Automatikusan generált leírás">
            <a:extLst>
              <a:ext uri="{FF2B5EF4-FFF2-40B4-BE49-F238E27FC236}">
                <a16:creationId xmlns:a16="http://schemas.microsoft.com/office/drawing/2014/main" id="{F8CD3CB4-5744-482D-9BF8-3FD120E24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15" y="1054677"/>
            <a:ext cx="4014788" cy="24973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62"/>
          <p:cNvSpPr txBox="1">
            <a:spLocks noGrp="1"/>
          </p:cNvSpPr>
          <p:nvPr>
            <p:ph type="subTitle" idx="1"/>
          </p:nvPr>
        </p:nvSpPr>
        <p:spPr>
          <a:xfrm>
            <a:off x="951400" y="2223123"/>
            <a:ext cx="30699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Megjelenés tablet eszközön</a:t>
            </a:r>
            <a:endParaRPr dirty="0"/>
          </a:p>
        </p:txBody>
      </p:sp>
      <p:sp>
        <p:nvSpPr>
          <p:cNvPr id="701" name="Google Shape;701;p62"/>
          <p:cNvSpPr txBox="1">
            <a:spLocks noGrp="1"/>
          </p:cNvSpPr>
          <p:nvPr>
            <p:ph type="title"/>
          </p:nvPr>
        </p:nvSpPr>
        <p:spPr>
          <a:xfrm>
            <a:off x="951400" y="1681882"/>
            <a:ext cx="30699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1AC3B118-4AFC-4ED9-BA11-0935F1B33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771" y="825750"/>
            <a:ext cx="2412827" cy="3492000"/>
          </a:xfrm>
          <a:prstGeom prst="rect">
            <a:avLst/>
          </a:prstGeom>
        </p:spPr>
      </p:pic>
      <p:grpSp>
        <p:nvGrpSpPr>
          <p:cNvPr id="703" name="Google Shape;703;p62"/>
          <p:cNvGrpSpPr/>
          <p:nvPr/>
        </p:nvGrpSpPr>
        <p:grpSpPr>
          <a:xfrm>
            <a:off x="5327191" y="706800"/>
            <a:ext cx="2643003" cy="3672319"/>
            <a:chOff x="2641950" y="3481825"/>
            <a:chExt cx="469125" cy="635475"/>
          </a:xfrm>
        </p:grpSpPr>
        <p:sp>
          <p:nvSpPr>
            <p:cNvPr id="704" name="Google Shape;704;p62"/>
            <p:cNvSpPr/>
            <p:nvPr/>
          </p:nvSpPr>
          <p:spPr>
            <a:xfrm>
              <a:off x="2641950" y="3481825"/>
              <a:ext cx="469125" cy="635475"/>
            </a:xfrm>
            <a:custGeom>
              <a:avLst/>
              <a:gdLst/>
              <a:ahLst/>
              <a:cxnLst/>
              <a:rect l="l" t="t" r="r" b="b"/>
              <a:pathLst>
                <a:path w="18765" h="25419" extrusionOk="0">
                  <a:moveTo>
                    <a:pt x="17861" y="1055"/>
                  </a:moveTo>
                  <a:lnTo>
                    <a:pt x="17861" y="24364"/>
                  </a:lnTo>
                  <a:lnTo>
                    <a:pt x="896" y="24364"/>
                  </a:lnTo>
                  <a:lnTo>
                    <a:pt x="896" y="1055"/>
                  </a:lnTo>
                  <a:close/>
                  <a:moveTo>
                    <a:pt x="419" y="1"/>
                  </a:moveTo>
                  <a:cubicBezTo>
                    <a:pt x="185" y="1"/>
                    <a:pt x="1" y="193"/>
                    <a:pt x="1" y="428"/>
                  </a:cubicBezTo>
                  <a:lnTo>
                    <a:pt x="1" y="24992"/>
                  </a:lnTo>
                  <a:cubicBezTo>
                    <a:pt x="1" y="25226"/>
                    <a:pt x="185" y="25418"/>
                    <a:pt x="419" y="25418"/>
                  </a:cubicBezTo>
                  <a:lnTo>
                    <a:pt x="18338" y="25418"/>
                  </a:lnTo>
                  <a:cubicBezTo>
                    <a:pt x="18572" y="25418"/>
                    <a:pt x="18764" y="25226"/>
                    <a:pt x="18764" y="24992"/>
                  </a:cubicBezTo>
                  <a:lnTo>
                    <a:pt x="18764" y="428"/>
                  </a:lnTo>
                  <a:cubicBezTo>
                    <a:pt x="18764" y="193"/>
                    <a:pt x="18572" y="1"/>
                    <a:pt x="183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2"/>
            <p:cNvSpPr/>
            <p:nvPr/>
          </p:nvSpPr>
          <p:spPr>
            <a:xfrm>
              <a:off x="2872325" y="34910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68" y="0"/>
                  </a:moveTo>
                  <a:cubicBezTo>
                    <a:pt x="75" y="0"/>
                    <a:pt x="0" y="76"/>
                    <a:pt x="0" y="159"/>
                  </a:cubicBezTo>
                  <a:cubicBezTo>
                    <a:pt x="0" y="251"/>
                    <a:pt x="75" y="318"/>
                    <a:pt x="168" y="318"/>
                  </a:cubicBezTo>
                  <a:cubicBezTo>
                    <a:pt x="251" y="318"/>
                    <a:pt x="327" y="251"/>
                    <a:pt x="327" y="159"/>
                  </a:cubicBezTo>
                  <a:cubicBezTo>
                    <a:pt x="327" y="76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2"/>
            <p:cNvSpPr/>
            <p:nvPr/>
          </p:nvSpPr>
          <p:spPr>
            <a:xfrm>
              <a:off x="2874825" y="3493550"/>
              <a:ext cx="4000" cy="3800"/>
            </a:xfrm>
            <a:custGeom>
              <a:avLst/>
              <a:gdLst/>
              <a:ahLst/>
              <a:cxnLst/>
              <a:rect l="l" t="t" r="r" b="b"/>
              <a:pathLst>
                <a:path w="160" h="152" extrusionOk="0">
                  <a:moveTo>
                    <a:pt x="76" y="1"/>
                  </a:moveTo>
                  <a:cubicBezTo>
                    <a:pt x="34" y="1"/>
                    <a:pt x="1" y="34"/>
                    <a:pt x="1" y="76"/>
                  </a:cubicBezTo>
                  <a:cubicBezTo>
                    <a:pt x="1" y="118"/>
                    <a:pt x="34" y="151"/>
                    <a:pt x="76" y="151"/>
                  </a:cubicBezTo>
                  <a:cubicBezTo>
                    <a:pt x="118" y="151"/>
                    <a:pt x="160" y="118"/>
                    <a:pt x="160" y="76"/>
                  </a:cubicBezTo>
                  <a:cubicBezTo>
                    <a:pt x="160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463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3"/>
          <p:cNvSpPr/>
          <p:nvPr/>
        </p:nvSpPr>
        <p:spPr>
          <a:xfrm rot="-5400000">
            <a:off x="2477501" y="-2458977"/>
            <a:ext cx="1964482" cy="6882629"/>
          </a:xfrm>
          <a:custGeom>
            <a:avLst/>
            <a:gdLst/>
            <a:ahLst/>
            <a:cxnLst/>
            <a:rect l="l" t="t" r="r" b="b"/>
            <a:pathLst>
              <a:path w="79365" h="220898" extrusionOk="0">
                <a:moveTo>
                  <a:pt x="79365" y="1"/>
                </a:moveTo>
                <a:cubicBezTo>
                  <a:pt x="79365" y="1"/>
                  <a:pt x="0" y="36754"/>
                  <a:pt x="17387" y="71065"/>
                </a:cubicBezTo>
                <a:cubicBezTo>
                  <a:pt x="34800" y="105377"/>
                  <a:pt x="8219" y="103912"/>
                  <a:pt x="4828" y="141153"/>
                </a:cubicBezTo>
                <a:cubicBezTo>
                  <a:pt x="1438" y="178367"/>
                  <a:pt x="48796" y="179832"/>
                  <a:pt x="52648" y="199144"/>
                </a:cubicBezTo>
                <a:cubicBezTo>
                  <a:pt x="56526" y="218483"/>
                  <a:pt x="79365" y="220897"/>
                  <a:pt x="79365" y="220897"/>
                </a:cubicBezTo>
                <a:lnTo>
                  <a:pt x="793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Kép 2" descr="A képen szöveg, macska, képernyőkép, névjegykártya látható&#10;&#10;Automatikusan generált leírás">
            <a:extLst>
              <a:ext uri="{FF2B5EF4-FFF2-40B4-BE49-F238E27FC236}">
                <a16:creationId xmlns:a16="http://schemas.microsoft.com/office/drawing/2014/main" id="{5DB2DE6C-101F-4F51-B9B4-233CCA4BA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897" y="785813"/>
            <a:ext cx="1862036" cy="3499351"/>
          </a:xfrm>
          <a:prstGeom prst="rect">
            <a:avLst/>
          </a:prstGeom>
        </p:spPr>
      </p:pic>
      <p:sp>
        <p:nvSpPr>
          <p:cNvPr id="712" name="Google Shape;712;p63"/>
          <p:cNvSpPr txBox="1">
            <a:spLocks noGrp="1"/>
          </p:cNvSpPr>
          <p:nvPr>
            <p:ph type="title"/>
          </p:nvPr>
        </p:nvSpPr>
        <p:spPr>
          <a:xfrm>
            <a:off x="1263150" y="2912500"/>
            <a:ext cx="2030700" cy="15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 Web</a:t>
            </a:r>
            <a:endParaRPr dirty="0"/>
          </a:p>
        </p:txBody>
      </p:sp>
      <p:sp>
        <p:nvSpPr>
          <p:cNvPr id="713" name="Google Shape;713;p63"/>
          <p:cNvSpPr txBox="1">
            <a:spLocks noGrp="1"/>
          </p:cNvSpPr>
          <p:nvPr>
            <p:ph type="subTitle" idx="1"/>
          </p:nvPr>
        </p:nvSpPr>
        <p:spPr>
          <a:xfrm>
            <a:off x="5769575" y="2912500"/>
            <a:ext cx="2015400" cy="16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400" dirty="0"/>
              <a:t>Megjelenés mobil eszközökön</a:t>
            </a:r>
            <a:endParaRPr sz="1400" dirty="0"/>
          </a:p>
        </p:txBody>
      </p:sp>
      <p:grpSp>
        <p:nvGrpSpPr>
          <p:cNvPr id="715" name="Google Shape;715;p63"/>
          <p:cNvGrpSpPr/>
          <p:nvPr/>
        </p:nvGrpSpPr>
        <p:grpSpPr>
          <a:xfrm>
            <a:off x="3582164" y="732677"/>
            <a:ext cx="1915078" cy="3806369"/>
            <a:chOff x="3336600" y="3468450"/>
            <a:chExt cx="336250" cy="668300"/>
          </a:xfrm>
        </p:grpSpPr>
        <p:sp>
          <p:nvSpPr>
            <p:cNvPr id="716" name="Google Shape;716;p63"/>
            <p:cNvSpPr/>
            <p:nvPr/>
          </p:nvSpPr>
          <p:spPr>
            <a:xfrm>
              <a:off x="3336600" y="3468450"/>
              <a:ext cx="336250" cy="668300"/>
            </a:xfrm>
            <a:custGeom>
              <a:avLst/>
              <a:gdLst/>
              <a:ahLst/>
              <a:cxnLst/>
              <a:rect l="l" t="t" r="r" b="b"/>
              <a:pathLst>
                <a:path w="13450" h="26732" extrusionOk="0">
                  <a:moveTo>
                    <a:pt x="12354" y="461"/>
                  </a:moveTo>
                  <a:cubicBezTo>
                    <a:pt x="12730" y="461"/>
                    <a:pt x="13031" y="762"/>
                    <a:pt x="13031" y="1139"/>
                  </a:cubicBezTo>
                  <a:lnTo>
                    <a:pt x="13031" y="24221"/>
                  </a:lnTo>
                  <a:cubicBezTo>
                    <a:pt x="13031" y="24598"/>
                    <a:pt x="12730" y="24899"/>
                    <a:pt x="12354" y="24899"/>
                  </a:cubicBezTo>
                  <a:lnTo>
                    <a:pt x="1097" y="24899"/>
                  </a:lnTo>
                  <a:cubicBezTo>
                    <a:pt x="720" y="24899"/>
                    <a:pt x="419" y="24598"/>
                    <a:pt x="419" y="24221"/>
                  </a:cubicBezTo>
                  <a:lnTo>
                    <a:pt x="419" y="1139"/>
                  </a:lnTo>
                  <a:cubicBezTo>
                    <a:pt x="419" y="762"/>
                    <a:pt x="720" y="461"/>
                    <a:pt x="1097" y="461"/>
                  </a:cubicBezTo>
                  <a:close/>
                  <a:moveTo>
                    <a:pt x="1022" y="0"/>
                  </a:moveTo>
                  <a:cubicBezTo>
                    <a:pt x="461" y="0"/>
                    <a:pt x="1" y="452"/>
                    <a:pt x="1" y="1021"/>
                  </a:cubicBezTo>
                  <a:lnTo>
                    <a:pt x="1" y="25711"/>
                  </a:lnTo>
                  <a:cubicBezTo>
                    <a:pt x="1" y="26280"/>
                    <a:pt x="461" y="26732"/>
                    <a:pt x="1022" y="26732"/>
                  </a:cubicBezTo>
                  <a:lnTo>
                    <a:pt x="12429" y="26732"/>
                  </a:lnTo>
                  <a:cubicBezTo>
                    <a:pt x="12998" y="26732"/>
                    <a:pt x="13450" y="26271"/>
                    <a:pt x="13450" y="25711"/>
                  </a:cubicBezTo>
                  <a:lnTo>
                    <a:pt x="13450" y="1021"/>
                  </a:lnTo>
                  <a:cubicBezTo>
                    <a:pt x="13450" y="452"/>
                    <a:pt x="12998" y="0"/>
                    <a:pt x="12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3"/>
            <p:cNvSpPr/>
            <p:nvPr/>
          </p:nvSpPr>
          <p:spPr>
            <a:xfrm>
              <a:off x="3490375" y="4105350"/>
              <a:ext cx="18250" cy="18225"/>
            </a:xfrm>
            <a:custGeom>
              <a:avLst/>
              <a:gdLst/>
              <a:ahLst/>
              <a:cxnLst/>
              <a:rect l="l" t="t" r="r" b="b"/>
              <a:pathLst>
                <a:path w="730" h="729" extrusionOk="0">
                  <a:moveTo>
                    <a:pt x="511" y="84"/>
                  </a:moveTo>
                  <a:cubicBezTo>
                    <a:pt x="587" y="84"/>
                    <a:pt x="645" y="143"/>
                    <a:pt x="645" y="218"/>
                  </a:cubicBezTo>
                  <a:lnTo>
                    <a:pt x="645" y="511"/>
                  </a:lnTo>
                  <a:cubicBezTo>
                    <a:pt x="645" y="586"/>
                    <a:pt x="587" y="653"/>
                    <a:pt x="511" y="653"/>
                  </a:cubicBezTo>
                  <a:lnTo>
                    <a:pt x="219" y="653"/>
                  </a:lnTo>
                  <a:cubicBezTo>
                    <a:pt x="143" y="653"/>
                    <a:pt x="76" y="586"/>
                    <a:pt x="76" y="511"/>
                  </a:cubicBezTo>
                  <a:lnTo>
                    <a:pt x="76" y="218"/>
                  </a:lnTo>
                  <a:cubicBezTo>
                    <a:pt x="76" y="143"/>
                    <a:pt x="143" y="84"/>
                    <a:pt x="219" y="84"/>
                  </a:cubicBezTo>
                  <a:close/>
                  <a:moveTo>
                    <a:pt x="219" y="0"/>
                  </a:moveTo>
                  <a:cubicBezTo>
                    <a:pt x="101" y="0"/>
                    <a:pt x="1" y="101"/>
                    <a:pt x="1" y="218"/>
                  </a:cubicBezTo>
                  <a:lnTo>
                    <a:pt x="1" y="511"/>
                  </a:lnTo>
                  <a:cubicBezTo>
                    <a:pt x="1" y="628"/>
                    <a:pt x="101" y="729"/>
                    <a:pt x="219" y="729"/>
                  </a:cubicBezTo>
                  <a:lnTo>
                    <a:pt x="511" y="729"/>
                  </a:lnTo>
                  <a:cubicBezTo>
                    <a:pt x="629" y="729"/>
                    <a:pt x="729" y="628"/>
                    <a:pt x="729" y="511"/>
                  </a:cubicBezTo>
                  <a:lnTo>
                    <a:pt x="729" y="218"/>
                  </a:lnTo>
                  <a:cubicBezTo>
                    <a:pt x="729" y="101"/>
                    <a:pt x="629" y="0"/>
                    <a:pt x="511" y="0"/>
                  </a:cubicBezTo>
                  <a:close/>
                </a:path>
              </a:pathLst>
            </a:custGeom>
            <a:solidFill>
              <a:srgbClr val="463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63"/>
          <p:cNvSpPr/>
          <p:nvPr/>
        </p:nvSpPr>
        <p:spPr>
          <a:xfrm>
            <a:off x="7113838" y="4310400"/>
            <a:ext cx="2030021" cy="829571"/>
          </a:xfrm>
          <a:custGeom>
            <a:avLst/>
            <a:gdLst/>
            <a:ahLst/>
            <a:cxnLst/>
            <a:rect l="l" t="t" r="r" b="b"/>
            <a:pathLst>
              <a:path w="237986" h="98407" extrusionOk="0">
                <a:moveTo>
                  <a:pt x="190282" y="1"/>
                </a:moveTo>
                <a:cubicBezTo>
                  <a:pt x="163697" y="1"/>
                  <a:pt x="129765" y="2539"/>
                  <a:pt x="98623" y="12452"/>
                </a:cubicBezTo>
                <a:cubicBezTo>
                  <a:pt x="34828" y="32767"/>
                  <a:pt x="1" y="98407"/>
                  <a:pt x="1" y="98407"/>
                </a:cubicBezTo>
                <a:lnTo>
                  <a:pt x="237986" y="98407"/>
                </a:lnTo>
                <a:lnTo>
                  <a:pt x="237986" y="2796"/>
                </a:lnTo>
                <a:cubicBezTo>
                  <a:pt x="237986" y="2796"/>
                  <a:pt x="218179" y="1"/>
                  <a:pt x="190282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46"/>
          <p:cNvGrpSpPr/>
          <p:nvPr/>
        </p:nvGrpSpPr>
        <p:grpSpPr>
          <a:xfrm rot="-7200082">
            <a:off x="7492232" y="-569291"/>
            <a:ext cx="2463730" cy="2085679"/>
            <a:chOff x="2948475" y="1943850"/>
            <a:chExt cx="1472175" cy="1246275"/>
          </a:xfrm>
        </p:grpSpPr>
        <p:sp>
          <p:nvSpPr>
            <p:cNvPr id="369" name="Google Shape;369;p4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46"/>
          <p:cNvSpPr/>
          <p:nvPr/>
        </p:nvSpPr>
        <p:spPr>
          <a:xfrm rot="10800000">
            <a:off x="2174913" y="4486013"/>
            <a:ext cx="2481762" cy="662862"/>
          </a:xfrm>
          <a:custGeom>
            <a:avLst/>
            <a:gdLst/>
            <a:ahLst/>
            <a:cxnLst/>
            <a:rect l="l" t="t" r="r" b="b"/>
            <a:pathLst>
              <a:path w="162419" h="43381" extrusionOk="0">
                <a:moveTo>
                  <a:pt x="0" y="1"/>
                </a:moveTo>
                <a:cubicBezTo>
                  <a:pt x="0" y="1"/>
                  <a:pt x="23191" y="41310"/>
                  <a:pt x="69627" y="43317"/>
                </a:cubicBezTo>
                <a:cubicBezTo>
                  <a:pt x="70620" y="43360"/>
                  <a:pt x="71613" y="43381"/>
                  <a:pt x="72605" y="43381"/>
                </a:cubicBezTo>
                <a:cubicBezTo>
                  <a:pt x="117999" y="43381"/>
                  <a:pt x="162418" y="1"/>
                  <a:pt x="1624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6"/>
          <p:cNvSpPr txBox="1">
            <a:spLocks noGrp="1"/>
          </p:cNvSpPr>
          <p:nvPr>
            <p:ph type="title"/>
          </p:nvPr>
        </p:nvSpPr>
        <p:spPr>
          <a:xfrm>
            <a:off x="4367625" y="594300"/>
            <a:ext cx="3858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Az oldal felhasználói funkciói</a:t>
            </a:r>
            <a:endParaRPr dirty="0"/>
          </a:p>
        </p:txBody>
      </p:sp>
      <p:sp>
        <p:nvSpPr>
          <p:cNvPr id="377" name="Google Shape;377;p46"/>
          <p:cNvSpPr txBox="1">
            <a:spLocks noGrp="1"/>
          </p:cNvSpPr>
          <p:nvPr>
            <p:ph type="subTitle" idx="1"/>
          </p:nvPr>
        </p:nvSpPr>
        <p:spPr>
          <a:xfrm>
            <a:off x="4367625" y="1923750"/>
            <a:ext cx="19902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Kutyák/Macskák menüpont</a:t>
            </a:r>
          </a:p>
        </p:txBody>
      </p:sp>
      <p:sp>
        <p:nvSpPr>
          <p:cNvPr id="378" name="Google Shape;378;p46"/>
          <p:cNvSpPr txBox="1">
            <a:spLocks noGrp="1"/>
          </p:cNvSpPr>
          <p:nvPr>
            <p:ph type="subTitle" idx="2"/>
          </p:nvPr>
        </p:nvSpPr>
        <p:spPr>
          <a:xfrm>
            <a:off x="4372525" y="2335525"/>
            <a:ext cx="19902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Állatok megtekintése vendégként, örökbefogadás felhasználóként</a:t>
            </a:r>
          </a:p>
        </p:txBody>
      </p:sp>
      <p:sp>
        <p:nvSpPr>
          <p:cNvPr id="379" name="Google Shape;379;p46"/>
          <p:cNvSpPr txBox="1">
            <a:spLocks noGrp="1"/>
          </p:cNvSpPr>
          <p:nvPr>
            <p:ph type="subTitle" idx="3"/>
          </p:nvPr>
        </p:nvSpPr>
        <p:spPr>
          <a:xfrm>
            <a:off x="6557908" y="19237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Tudnivalók/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Tippek, tanácsok menüpont</a:t>
            </a:r>
          </a:p>
        </p:txBody>
      </p:sp>
      <p:sp>
        <p:nvSpPr>
          <p:cNvPr id="380" name="Google Shape;380;p46"/>
          <p:cNvSpPr txBox="1">
            <a:spLocks noGrp="1"/>
          </p:cNvSpPr>
          <p:nvPr>
            <p:ph type="subTitle" idx="4"/>
          </p:nvPr>
        </p:nvSpPr>
        <p:spPr>
          <a:xfrm>
            <a:off x="6562802" y="2335525"/>
            <a:ext cx="1988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Kérdés – válasz formában a legfontosabb tudnivalók</a:t>
            </a:r>
            <a:endParaRPr lang="en-US" dirty="0"/>
          </a:p>
        </p:txBody>
      </p:sp>
      <p:sp>
        <p:nvSpPr>
          <p:cNvPr id="381" name="Google Shape;381;p46"/>
          <p:cNvSpPr txBox="1">
            <a:spLocks noGrp="1"/>
          </p:cNvSpPr>
          <p:nvPr>
            <p:ph type="subTitle" idx="5"/>
          </p:nvPr>
        </p:nvSpPr>
        <p:spPr>
          <a:xfrm>
            <a:off x="4373850" y="34135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Menhelyek</a:t>
            </a:r>
            <a:endParaRPr dirty="0"/>
          </a:p>
        </p:txBody>
      </p:sp>
      <p:sp>
        <p:nvSpPr>
          <p:cNvPr id="382" name="Google Shape;382;p46"/>
          <p:cNvSpPr txBox="1">
            <a:spLocks noGrp="1"/>
          </p:cNvSpPr>
          <p:nvPr>
            <p:ph type="subTitle" idx="6"/>
          </p:nvPr>
        </p:nvSpPr>
        <p:spPr>
          <a:xfrm>
            <a:off x="4378753" y="3825325"/>
            <a:ext cx="19884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Az adatbázisban található menhelyek megtekintése, irányítószámmal szűrés</a:t>
            </a:r>
            <a:endParaRPr dirty="0"/>
          </a:p>
        </p:txBody>
      </p:sp>
      <p:sp>
        <p:nvSpPr>
          <p:cNvPr id="383" name="Google Shape;383;p46"/>
          <p:cNvSpPr txBox="1">
            <a:spLocks noGrp="1"/>
          </p:cNvSpPr>
          <p:nvPr>
            <p:ph type="subTitle" idx="7"/>
          </p:nvPr>
        </p:nvSpPr>
        <p:spPr>
          <a:xfrm>
            <a:off x="6564133" y="3413550"/>
            <a:ext cx="19884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Admin</a:t>
            </a:r>
            <a:r>
              <a:rPr lang="hu-HU" dirty="0"/>
              <a:t> lehetőségek</a:t>
            </a:r>
            <a:endParaRPr dirty="0"/>
          </a:p>
        </p:txBody>
      </p:sp>
      <p:sp>
        <p:nvSpPr>
          <p:cNvPr id="384" name="Google Shape;384;p46"/>
          <p:cNvSpPr txBox="1">
            <a:spLocks noGrp="1"/>
          </p:cNvSpPr>
          <p:nvPr>
            <p:ph type="subTitle" idx="8"/>
          </p:nvPr>
        </p:nvSpPr>
        <p:spPr>
          <a:xfrm>
            <a:off x="6569036" y="3825325"/>
            <a:ext cx="19884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Állat hozzáadása, módosítása, törlése</a:t>
            </a:r>
            <a:endParaRPr dirty="0"/>
          </a:p>
        </p:txBody>
      </p:sp>
      <p:sp>
        <p:nvSpPr>
          <p:cNvPr id="385" name="Google Shape;385;p46"/>
          <p:cNvSpPr/>
          <p:nvPr/>
        </p:nvSpPr>
        <p:spPr>
          <a:xfrm rot="10800000" flipH="1">
            <a:off x="6" y="-93"/>
            <a:ext cx="1694700" cy="1189392"/>
          </a:xfrm>
          <a:custGeom>
            <a:avLst/>
            <a:gdLst/>
            <a:ahLst/>
            <a:cxnLst/>
            <a:rect l="l" t="t" r="r" b="b"/>
            <a:pathLst>
              <a:path w="192689" h="135235" extrusionOk="0">
                <a:moveTo>
                  <a:pt x="1382" y="0"/>
                </a:moveTo>
                <a:cubicBezTo>
                  <a:pt x="485" y="0"/>
                  <a:pt x="1" y="23"/>
                  <a:pt x="1" y="23"/>
                </a:cubicBezTo>
                <a:lnTo>
                  <a:pt x="28" y="23"/>
                </a:lnTo>
                <a:lnTo>
                  <a:pt x="28" y="135235"/>
                </a:lnTo>
                <a:lnTo>
                  <a:pt x="191766" y="135235"/>
                </a:lnTo>
                <a:cubicBezTo>
                  <a:pt x="191766" y="135235"/>
                  <a:pt x="192689" y="117903"/>
                  <a:pt x="167789" y="101466"/>
                </a:cubicBezTo>
                <a:cubicBezTo>
                  <a:pt x="142916" y="85029"/>
                  <a:pt x="101552" y="83130"/>
                  <a:pt x="75703" y="40383"/>
                </a:cubicBezTo>
                <a:cubicBezTo>
                  <a:pt x="52425" y="1896"/>
                  <a:pt x="9595" y="0"/>
                  <a:pt x="13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Kép 2" descr="A képen szöveg, macska, képernyőkép, házi macska látható&#10;&#10;Automatikusan generált leírás">
            <a:extLst>
              <a:ext uri="{FF2B5EF4-FFF2-40B4-BE49-F238E27FC236}">
                <a16:creationId xmlns:a16="http://schemas.microsoft.com/office/drawing/2014/main" id="{D5089FC1-CAF8-4F70-BFD9-F4425B953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67" y="399862"/>
            <a:ext cx="3314987" cy="434377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0"/>
          <p:cNvSpPr/>
          <p:nvPr/>
        </p:nvSpPr>
        <p:spPr>
          <a:xfrm>
            <a:off x="3431625" y="1858226"/>
            <a:ext cx="750734" cy="746201"/>
          </a:xfrm>
          <a:custGeom>
            <a:avLst/>
            <a:gdLst/>
            <a:ahLst/>
            <a:cxnLst/>
            <a:rect l="l" t="t" r="r" b="b"/>
            <a:pathLst>
              <a:path w="83624" h="83119" extrusionOk="0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50"/>
          <p:cNvSpPr/>
          <p:nvPr/>
        </p:nvSpPr>
        <p:spPr>
          <a:xfrm>
            <a:off x="5934075" y="1858226"/>
            <a:ext cx="750734" cy="746201"/>
          </a:xfrm>
          <a:custGeom>
            <a:avLst/>
            <a:gdLst/>
            <a:ahLst/>
            <a:cxnLst/>
            <a:rect l="l" t="t" r="r" b="b"/>
            <a:pathLst>
              <a:path w="83624" h="83119" extrusionOk="0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50"/>
          <p:cNvSpPr/>
          <p:nvPr/>
        </p:nvSpPr>
        <p:spPr>
          <a:xfrm>
            <a:off x="941900" y="1858226"/>
            <a:ext cx="750734" cy="746201"/>
          </a:xfrm>
          <a:custGeom>
            <a:avLst/>
            <a:gdLst/>
            <a:ahLst/>
            <a:cxnLst/>
            <a:rect l="l" t="t" r="r" b="b"/>
            <a:pathLst>
              <a:path w="83624" h="83119" extrusionOk="0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50"/>
          <p:cNvSpPr txBox="1">
            <a:spLocks noGrp="1"/>
          </p:cNvSpPr>
          <p:nvPr>
            <p:ph type="subTitle" idx="4"/>
          </p:nvPr>
        </p:nvSpPr>
        <p:spPr>
          <a:xfrm>
            <a:off x="1157525" y="2369775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 err="1"/>
              <a:t>Admin</a:t>
            </a:r>
            <a:r>
              <a:rPr lang="hu-HU" dirty="0"/>
              <a:t> jogokkal tudunk állatot hozzáadni</a:t>
            </a:r>
            <a:endParaRPr dirty="0"/>
          </a:p>
        </p:txBody>
      </p:sp>
      <p:sp>
        <p:nvSpPr>
          <p:cNvPr id="428" name="Google Shape;428;p50"/>
          <p:cNvSpPr txBox="1">
            <a:spLocks noGrp="1"/>
          </p:cNvSpPr>
          <p:nvPr>
            <p:ph type="subTitle" idx="5"/>
          </p:nvPr>
        </p:nvSpPr>
        <p:spPr>
          <a:xfrm>
            <a:off x="3647250" y="2369775"/>
            <a:ext cx="18915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Az örökbefogadáshoz szükséges regisztráció</a:t>
            </a:r>
            <a:endParaRPr dirty="0"/>
          </a:p>
        </p:txBody>
      </p:sp>
      <p:sp>
        <p:nvSpPr>
          <p:cNvPr id="429" name="Google Shape;429;p50"/>
          <p:cNvSpPr txBox="1">
            <a:spLocks noGrp="1"/>
          </p:cNvSpPr>
          <p:nvPr>
            <p:ph type="subTitle" idx="6"/>
          </p:nvPr>
        </p:nvSpPr>
        <p:spPr>
          <a:xfrm>
            <a:off x="6149700" y="2369775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Sikeres regisztráció után</a:t>
            </a:r>
            <a:endParaRPr dirty="0"/>
          </a:p>
        </p:txBody>
      </p:sp>
      <p:sp>
        <p:nvSpPr>
          <p:cNvPr id="430" name="Google Shape;430;p50"/>
          <p:cNvSpPr/>
          <p:nvPr/>
        </p:nvSpPr>
        <p:spPr>
          <a:xfrm>
            <a:off x="5032575" y="3304076"/>
            <a:ext cx="750734" cy="746201"/>
          </a:xfrm>
          <a:custGeom>
            <a:avLst/>
            <a:gdLst/>
            <a:ahLst/>
            <a:cxnLst/>
            <a:rect l="l" t="t" r="r" b="b"/>
            <a:pathLst>
              <a:path w="83624" h="83119" extrusionOk="0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50"/>
          <p:cNvSpPr/>
          <p:nvPr/>
        </p:nvSpPr>
        <p:spPr>
          <a:xfrm>
            <a:off x="1628624" y="3293981"/>
            <a:ext cx="900795" cy="746201"/>
          </a:xfrm>
          <a:custGeom>
            <a:avLst/>
            <a:gdLst/>
            <a:ahLst/>
            <a:cxnLst/>
            <a:rect l="l" t="t" r="r" b="b"/>
            <a:pathLst>
              <a:path w="83624" h="83119" extrusionOk="0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50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Az állat örökbefogadás folyamata</a:t>
            </a:r>
            <a:endParaRPr dirty="0"/>
          </a:p>
        </p:txBody>
      </p:sp>
      <p:sp>
        <p:nvSpPr>
          <p:cNvPr id="434" name="Google Shape;434;p50"/>
          <p:cNvSpPr txBox="1">
            <a:spLocks noGrp="1"/>
          </p:cNvSpPr>
          <p:nvPr>
            <p:ph type="subTitle" idx="1"/>
          </p:nvPr>
        </p:nvSpPr>
        <p:spPr>
          <a:xfrm>
            <a:off x="1157525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1. Állat felvétele</a:t>
            </a:r>
            <a:endParaRPr dirty="0"/>
          </a:p>
        </p:txBody>
      </p:sp>
      <p:sp>
        <p:nvSpPr>
          <p:cNvPr id="435" name="Google Shape;435;p50"/>
          <p:cNvSpPr txBox="1">
            <a:spLocks noGrp="1"/>
          </p:cNvSpPr>
          <p:nvPr>
            <p:ph type="subTitle" idx="2"/>
          </p:nvPr>
        </p:nvSpPr>
        <p:spPr>
          <a:xfrm>
            <a:off x="3647250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2.Regisztráció</a:t>
            </a:r>
            <a:endParaRPr dirty="0"/>
          </a:p>
        </p:txBody>
      </p:sp>
      <p:sp>
        <p:nvSpPr>
          <p:cNvPr id="436" name="Google Shape;436;p50"/>
          <p:cNvSpPr txBox="1">
            <a:spLocks noGrp="1"/>
          </p:cNvSpPr>
          <p:nvPr>
            <p:ph type="subTitle" idx="3"/>
          </p:nvPr>
        </p:nvSpPr>
        <p:spPr>
          <a:xfrm>
            <a:off x="6149700" y="2021625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3.Bejelentkezés</a:t>
            </a:r>
            <a:endParaRPr dirty="0"/>
          </a:p>
        </p:txBody>
      </p:sp>
      <p:sp>
        <p:nvSpPr>
          <p:cNvPr id="437" name="Google Shape;437;p50"/>
          <p:cNvSpPr txBox="1">
            <a:spLocks noGrp="1"/>
          </p:cNvSpPr>
          <p:nvPr>
            <p:ph type="subTitle" idx="7"/>
          </p:nvPr>
        </p:nvSpPr>
        <p:spPr>
          <a:xfrm>
            <a:off x="1844250" y="3367955"/>
            <a:ext cx="2163394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4. Állat kiválasztása</a:t>
            </a:r>
            <a:endParaRPr dirty="0"/>
          </a:p>
        </p:txBody>
      </p:sp>
      <p:sp>
        <p:nvSpPr>
          <p:cNvPr id="438" name="Google Shape;438;p50"/>
          <p:cNvSpPr txBox="1">
            <a:spLocks noGrp="1"/>
          </p:cNvSpPr>
          <p:nvPr>
            <p:ph type="subTitle" idx="8"/>
          </p:nvPr>
        </p:nvSpPr>
        <p:spPr>
          <a:xfrm>
            <a:off x="5248200" y="3378050"/>
            <a:ext cx="2138438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5. Örökbefogadás!</a:t>
            </a:r>
            <a:endParaRPr dirty="0"/>
          </a:p>
        </p:txBody>
      </p:sp>
      <p:sp>
        <p:nvSpPr>
          <p:cNvPr id="439" name="Google Shape;439;p50"/>
          <p:cNvSpPr txBox="1">
            <a:spLocks noGrp="1"/>
          </p:cNvSpPr>
          <p:nvPr>
            <p:ph type="subTitle" idx="13"/>
          </p:nvPr>
        </p:nvSpPr>
        <p:spPr>
          <a:xfrm>
            <a:off x="1844250" y="3716105"/>
            <a:ext cx="2163394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Kutyák vagy Macskák menüben válogathatunk az örökbefogadható állatok közül</a:t>
            </a:r>
            <a:endParaRPr dirty="0"/>
          </a:p>
        </p:txBody>
      </p:sp>
      <p:sp>
        <p:nvSpPr>
          <p:cNvPr id="441" name="Google Shape;441;p50"/>
          <p:cNvSpPr txBox="1">
            <a:spLocks noGrp="1"/>
          </p:cNvSpPr>
          <p:nvPr>
            <p:ph type="subTitle" idx="14"/>
          </p:nvPr>
        </p:nvSpPr>
        <p:spPr>
          <a:xfrm>
            <a:off x="5248200" y="3726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Az </a:t>
            </a:r>
            <a:r>
              <a:rPr lang="hu-HU" dirty="0" err="1"/>
              <a:t>Örökbefogadom</a:t>
            </a:r>
            <a:r>
              <a:rPr lang="hu-HU" dirty="0"/>
              <a:t>! Gomb megnyomásával be is fejezhetjük a műveletet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532;p55"/>
          <p:cNvSpPr/>
          <p:nvPr/>
        </p:nvSpPr>
        <p:spPr>
          <a:xfrm>
            <a:off x="803160" y="2023560"/>
            <a:ext cx="3288960" cy="2741760"/>
          </a:xfrm>
          <a:custGeom>
            <a:avLst/>
            <a:gdLst/>
            <a:ahLst/>
            <a:cxnLst/>
            <a:rect l="l" t="t" r="r" b="b"/>
            <a:pathLst>
              <a:path w="100549" h="83821">
                <a:moveTo>
                  <a:pt x="74655" y="1"/>
                </a:moveTo>
                <a:cubicBezTo>
                  <a:pt x="73892" y="1"/>
                  <a:pt x="73452" y="43"/>
                  <a:pt x="73452" y="43"/>
                </a:cubicBezTo>
                <a:cubicBezTo>
                  <a:pt x="73452" y="43"/>
                  <a:pt x="56581" y="4898"/>
                  <a:pt x="38679" y="15991"/>
                </a:cubicBezTo>
                <a:cubicBezTo>
                  <a:pt x="20777" y="27085"/>
                  <a:pt x="0" y="38260"/>
                  <a:pt x="5317" y="60474"/>
                </a:cubicBezTo>
                <a:cubicBezTo>
                  <a:pt x="9172" y="76583"/>
                  <a:pt x="28274" y="83820"/>
                  <a:pt x="47150" y="83820"/>
                </a:cubicBezTo>
                <a:cubicBezTo>
                  <a:pt x="54305" y="83820"/>
                  <a:pt x="61427" y="82781"/>
                  <a:pt x="67674" y="80790"/>
                </a:cubicBezTo>
                <a:cubicBezTo>
                  <a:pt x="90377" y="73521"/>
                  <a:pt x="100548" y="42654"/>
                  <a:pt x="97158" y="20413"/>
                </a:cubicBezTo>
                <a:cubicBezTo>
                  <a:pt x="94267" y="1401"/>
                  <a:pt x="79070" y="1"/>
                  <a:pt x="74655" y="1"/>
                </a:cubicBezTo>
                <a:close/>
              </a:path>
            </a:pathLst>
          </a:custGeom>
          <a:solidFill>
            <a:srgbClr val="F2F2F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4" name="Google Shape;533;p55"/>
          <p:cNvSpPr/>
          <p:nvPr/>
        </p:nvSpPr>
        <p:spPr>
          <a:xfrm rot="7398000">
            <a:off x="416880" y="1752480"/>
            <a:ext cx="1723320" cy="1132200"/>
          </a:xfrm>
          <a:custGeom>
            <a:avLst/>
            <a:gdLst/>
            <a:ahLst/>
            <a:cxnLst/>
            <a:rect l="l" t="t" r="r" b="b"/>
            <a:pathLst>
              <a:path w="210889" h="177078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5" name="Google Shape;534;p55"/>
          <p:cNvSpPr/>
          <p:nvPr/>
        </p:nvSpPr>
        <p:spPr>
          <a:xfrm>
            <a:off x="4330440" y="591840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Re</a:t>
            </a:r>
            <a:r>
              <a:rPr lang="hu-HU" sz="3600" spc="-1" dirty="0">
                <a:solidFill>
                  <a:srgbClr val="604A40"/>
                </a:solidFill>
                <a:latin typeface="Katibeh"/>
              </a:rPr>
              <a:t>gisztráció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426" name="Google Shape;535;p55"/>
          <p:cNvSpPr/>
          <p:nvPr/>
        </p:nvSpPr>
        <p:spPr>
          <a:xfrm>
            <a:off x="4330440" y="1901160"/>
            <a:ext cx="4141440" cy="114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1400" b="0" strike="noStrike" spc="-1" dirty="0">
              <a:latin typeface="Arial"/>
            </a:endParaRPr>
          </a:p>
        </p:txBody>
      </p:sp>
      <p:sp>
        <p:nvSpPr>
          <p:cNvPr id="1427" name="Google Shape;536;p55"/>
          <p:cNvSpPr/>
          <p:nvPr/>
        </p:nvSpPr>
        <p:spPr>
          <a:xfrm>
            <a:off x="4330440" y="1319316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 Regisztráció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429" name="Google Shape;538;p55"/>
          <p:cNvSpPr/>
          <p:nvPr/>
        </p:nvSpPr>
        <p:spPr>
          <a:xfrm>
            <a:off x="4330440" y="1832999"/>
            <a:ext cx="4141440" cy="29006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 megadott adatokat paraméterként átadva meghívja a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register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metódusban az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auth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register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átadja az adatokat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auth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register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metódusában j-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2"/>
              </a:rPr>
              <a:t>http://localhost:8000/api/</a:t>
            </a:r>
            <a:r>
              <a:rPr lang="hu-HU" b="0" spc="-1" dirty="0">
                <a:solidFill>
                  <a:srgbClr val="CE9178"/>
                </a:solidFill>
                <a:latin typeface="Arial"/>
                <a:hlinkClick r:id="rId2"/>
              </a:rPr>
              <a:t>register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post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47B3A2E-CEFA-4B04-B85F-A5288E88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92" y="378180"/>
            <a:ext cx="3931540" cy="435546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532;p55"/>
          <p:cNvSpPr/>
          <p:nvPr/>
        </p:nvSpPr>
        <p:spPr>
          <a:xfrm>
            <a:off x="803160" y="2023560"/>
            <a:ext cx="3288960" cy="2741760"/>
          </a:xfrm>
          <a:custGeom>
            <a:avLst/>
            <a:gdLst/>
            <a:ahLst/>
            <a:cxnLst/>
            <a:rect l="l" t="t" r="r" b="b"/>
            <a:pathLst>
              <a:path w="100549" h="83821">
                <a:moveTo>
                  <a:pt x="74655" y="1"/>
                </a:moveTo>
                <a:cubicBezTo>
                  <a:pt x="73892" y="1"/>
                  <a:pt x="73452" y="43"/>
                  <a:pt x="73452" y="43"/>
                </a:cubicBezTo>
                <a:cubicBezTo>
                  <a:pt x="73452" y="43"/>
                  <a:pt x="56581" y="4898"/>
                  <a:pt x="38679" y="15991"/>
                </a:cubicBezTo>
                <a:cubicBezTo>
                  <a:pt x="20777" y="27085"/>
                  <a:pt x="0" y="38260"/>
                  <a:pt x="5317" y="60474"/>
                </a:cubicBezTo>
                <a:cubicBezTo>
                  <a:pt x="9172" y="76583"/>
                  <a:pt x="28274" y="83820"/>
                  <a:pt x="47150" y="83820"/>
                </a:cubicBezTo>
                <a:cubicBezTo>
                  <a:pt x="54305" y="83820"/>
                  <a:pt x="61427" y="82781"/>
                  <a:pt x="67674" y="80790"/>
                </a:cubicBezTo>
                <a:cubicBezTo>
                  <a:pt x="90377" y="73521"/>
                  <a:pt x="100548" y="42654"/>
                  <a:pt x="97158" y="20413"/>
                </a:cubicBezTo>
                <a:cubicBezTo>
                  <a:pt x="94267" y="1401"/>
                  <a:pt x="79070" y="1"/>
                  <a:pt x="74655" y="1"/>
                </a:cubicBezTo>
                <a:close/>
              </a:path>
            </a:pathLst>
          </a:custGeom>
          <a:solidFill>
            <a:srgbClr val="F2F2F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4" name="Google Shape;533;p55"/>
          <p:cNvSpPr/>
          <p:nvPr/>
        </p:nvSpPr>
        <p:spPr>
          <a:xfrm rot="7398000">
            <a:off x="416880" y="1752480"/>
            <a:ext cx="1723320" cy="1132200"/>
          </a:xfrm>
          <a:custGeom>
            <a:avLst/>
            <a:gdLst/>
            <a:ahLst/>
            <a:cxnLst/>
            <a:rect l="l" t="t" r="r" b="b"/>
            <a:pathLst>
              <a:path w="210889" h="177078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5" name="Google Shape;534;p55"/>
          <p:cNvSpPr/>
          <p:nvPr/>
        </p:nvSpPr>
        <p:spPr>
          <a:xfrm>
            <a:off x="476413" y="395456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Bejelentkezés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426" name="Google Shape;535;p55"/>
          <p:cNvSpPr/>
          <p:nvPr/>
        </p:nvSpPr>
        <p:spPr>
          <a:xfrm>
            <a:off x="4330440" y="1901160"/>
            <a:ext cx="4141440" cy="114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1400" b="0" strike="noStrike" spc="-1" dirty="0">
              <a:latin typeface="Arial"/>
            </a:endParaRPr>
          </a:p>
        </p:txBody>
      </p:sp>
      <p:sp>
        <p:nvSpPr>
          <p:cNvPr id="1427" name="Google Shape;536;p55"/>
          <p:cNvSpPr/>
          <p:nvPr/>
        </p:nvSpPr>
        <p:spPr>
          <a:xfrm>
            <a:off x="3226386" y="1084499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 Bejelentkezés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429" name="Google Shape;538;p55"/>
          <p:cNvSpPr/>
          <p:nvPr/>
        </p:nvSpPr>
        <p:spPr>
          <a:xfrm>
            <a:off x="3226386" y="1677782"/>
            <a:ext cx="4141440" cy="29006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 megadott adatokat paraméterként átadva meghívja a login metódust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 az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auth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login metódusának átadja az adatokat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auth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login metódusában j-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2"/>
              </a:rPr>
              <a:t>http://localhost:8000/api/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login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post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57EA8C2B-CFE0-424C-B899-2B551BE09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40" y="1426509"/>
            <a:ext cx="2011854" cy="28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19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532;p55"/>
          <p:cNvSpPr/>
          <p:nvPr/>
        </p:nvSpPr>
        <p:spPr>
          <a:xfrm>
            <a:off x="803160" y="2023560"/>
            <a:ext cx="3288960" cy="2741760"/>
          </a:xfrm>
          <a:custGeom>
            <a:avLst/>
            <a:gdLst/>
            <a:ahLst/>
            <a:cxnLst/>
            <a:rect l="l" t="t" r="r" b="b"/>
            <a:pathLst>
              <a:path w="100549" h="83821">
                <a:moveTo>
                  <a:pt x="74655" y="1"/>
                </a:moveTo>
                <a:cubicBezTo>
                  <a:pt x="73892" y="1"/>
                  <a:pt x="73452" y="43"/>
                  <a:pt x="73452" y="43"/>
                </a:cubicBezTo>
                <a:cubicBezTo>
                  <a:pt x="73452" y="43"/>
                  <a:pt x="56581" y="4898"/>
                  <a:pt x="38679" y="15991"/>
                </a:cubicBezTo>
                <a:cubicBezTo>
                  <a:pt x="20777" y="27085"/>
                  <a:pt x="0" y="38260"/>
                  <a:pt x="5317" y="60474"/>
                </a:cubicBezTo>
                <a:cubicBezTo>
                  <a:pt x="9172" y="76583"/>
                  <a:pt x="28274" y="83820"/>
                  <a:pt x="47150" y="83820"/>
                </a:cubicBezTo>
                <a:cubicBezTo>
                  <a:pt x="54305" y="83820"/>
                  <a:pt x="61427" y="82781"/>
                  <a:pt x="67674" y="80790"/>
                </a:cubicBezTo>
                <a:cubicBezTo>
                  <a:pt x="90377" y="73521"/>
                  <a:pt x="100548" y="42654"/>
                  <a:pt x="97158" y="20413"/>
                </a:cubicBezTo>
                <a:cubicBezTo>
                  <a:pt x="94267" y="1401"/>
                  <a:pt x="79070" y="1"/>
                  <a:pt x="74655" y="1"/>
                </a:cubicBezTo>
                <a:close/>
              </a:path>
            </a:pathLst>
          </a:custGeom>
          <a:solidFill>
            <a:srgbClr val="F2F2F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4" name="Google Shape;533;p55"/>
          <p:cNvSpPr/>
          <p:nvPr/>
        </p:nvSpPr>
        <p:spPr>
          <a:xfrm rot="7398000">
            <a:off x="416880" y="1752480"/>
            <a:ext cx="1723320" cy="1132200"/>
          </a:xfrm>
          <a:custGeom>
            <a:avLst/>
            <a:gdLst/>
            <a:ahLst/>
            <a:cxnLst/>
            <a:rect l="l" t="t" r="r" b="b"/>
            <a:pathLst>
              <a:path w="210889" h="177078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5" name="Google Shape;534;p55"/>
          <p:cNvSpPr/>
          <p:nvPr/>
        </p:nvSpPr>
        <p:spPr>
          <a:xfrm>
            <a:off x="4330440" y="591840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Állat hozzáadása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426" name="Google Shape;535;p55"/>
          <p:cNvSpPr/>
          <p:nvPr/>
        </p:nvSpPr>
        <p:spPr>
          <a:xfrm>
            <a:off x="4330440" y="1901160"/>
            <a:ext cx="4141440" cy="114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1400" b="0" strike="noStrike" spc="-1" dirty="0">
              <a:latin typeface="Arial"/>
            </a:endParaRPr>
          </a:p>
        </p:txBody>
      </p:sp>
      <p:sp>
        <p:nvSpPr>
          <p:cNvPr id="1427" name="Google Shape;536;p55"/>
          <p:cNvSpPr/>
          <p:nvPr/>
        </p:nvSpPr>
        <p:spPr>
          <a:xfrm>
            <a:off x="4330440" y="1319316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 Hozzáad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429" name="Google Shape;538;p55"/>
          <p:cNvSpPr/>
          <p:nvPr/>
        </p:nvSpPr>
        <p:spPr>
          <a:xfrm>
            <a:off x="4330440" y="1832999"/>
            <a:ext cx="4141440" cy="29006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 megadott adatokat paraméterként átadva meghívja a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newPet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metódusban a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postPets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átadja az adatokat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postPets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metódusában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json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dirty="0">
                <a:solidFill>
                  <a:srgbClr val="CE9178"/>
                </a:solidFill>
                <a:latin typeface="Consolas" panose="020B0609020204030204" pitchFamily="49" charset="0"/>
              </a:rPr>
              <a:t>http://localhost:8000/api/</a:t>
            </a:r>
            <a:r>
              <a:rPr lang="hu-HU" spc="-1" dirty="0">
                <a:solidFill>
                  <a:srgbClr val="CE9178"/>
                </a:solidFill>
                <a:latin typeface="Arial"/>
              </a:rPr>
              <a:t>pets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post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DBF8A4D-E2C3-4B03-BA49-96683DE4A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8" y="591840"/>
            <a:ext cx="3588307" cy="384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020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532;p55"/>
          <p:cNvSpPr/>
          <p:nvPr/>
        </p:nvSpPr>
        <p:spPr>
          <a:xfrm>
            <a:off x="803160" y="2023560"/>
            <a:ext cx="3288960" cy="2741760"/>
          </a:xfrm>
          <a:custGeom>
            <a:avLst/>
            <a:gdLst/>
            <a:ahLst/>
            <a:cxnLst/>
            <a:rect l="l" t="t" r="r" b="b"/>
            <a:pathLst>
              <a:path w="100549" h="83821">
                <a:moveTo>
                  <a:pt x="74655" y="1"/>
                </a:moveTo>
                <a:cubicBezTo>
                  <a:pt x="73892" y="1"/>
                  <a:pt x="73452" y="43"/>
                  <a:pt x="73452" y="43"/>
                </a:cubicBezTo>
                <a:cubicBezTo>
                  <a:pt x="73452" y="43"/>
                  <a:pt x="56581" y="4898"/>
                  <a:pt x="38679" y="15991"/>
                </a:cubicBezTo>
                <a:cubicBezTo>
                  <a:pt x="20777" y="27085"/>
                  <a:pt x="0" y="38260"/>
                  <a:pt x="5317" y="60474"/>
                </a:cubicBezTo>
                <a:cubicBezTo>
                  <a:pt x="9172" y="76583"/>
                  <a:pt x="28274" y="83820"/>
                  <a:pt x="47150" y="83820"/>
                </a:cubicBezTo>
                <a:cubicBezTo>
                  <a:pt x="54305" y="83820"/>
                  <a:pt x="61427" y="82781"/>
                  <a:pt x="67674" y="80790"/>
                </a:cubicBezTo>
                <a:cubicBezTo>
                  <a:pt x="90377" y="73521"/>
                  <a:pt x="100548" y="42654"/>
                  <a:pt x="97158" y="20413"/>
                </a:cubicBezTo>
                <a:cubicBezTo>
                  <a:pt x="94267" y="1401"/>
                  <a:pt x="79070" y="1"/>
                  <a:pt x="74655" y="1"/>
                </a:cubicBezTo>
                <a:close/>
              </a:path>
            </a:pathLst>
          </a:custGeom>
          <a:solidFill>
            <a:srgbClr val="F2F2F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4" name="Google Shape;533;p55"/>
          <p:cNvSpPr/>
          <p:nvPr/>
        </p:nvSpPr>
        <p:spPr>
          <a:xfrm rot="7398000">
            <a:off x="416880" y="1752480"/>
            <a:ext cx="1723320" cy="1132200"/>
          </a:xfrm>
          <a:custGeom>
            <a:avLst/>
            <a:gdLst/>
            <a:ahLst/>
            <a:cxnLst/>
            <a:rect l="l" t="t" r="r" b="b"/>
            <a:pathLst>
              <a:path w="210889" h="177078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5" name="Google Shape;534;p55"/>
          <p:cNvSpPr/>
          <p:nvPr/>
        </p:nvSpPr>
        <p:spPr>
          <a:xfrm>
            <a:off x="91411" y="1344705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Állat módosítása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426" name="Google Shape;535;p55"/>
          <p:cNvSpPr/>
          <p:nvPr/>
        </p:nvSpPr>
        <p:spPr>
          <a:xfrm>
            <a:off x="4330440" y="1901160"/>
            <a:ext cx="4141440" cy="114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1400" b="0" strike="noStrike" spc="-1" dirty="0">
              <a:latin typeface="Arial"/>
            </a:endParaRPr>
          </a:p>
        </p:txBody>
      </p:sp>
      <p:sp>
        <p:nvSpPr>
          <p:cNvPr id="1427" name="Google Shape;536;p55"/>
          <p:cNvSpPr/>
          <p:nvPr/>
        </p:nvSpPr>
        <p:spPr>
          <a:xfrm>
            <a:off x="91411" y="2023560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 Szerkesztés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429" name="Google Shape;538;p55"/>
          <p:cNvSpPr/>
          <p:nvPr/>
        </p:nvSpPr>
        <p:spPr>
          <a:xfrm>
            <a:off x="91410" y="2474580"/>
            <a:ext cx="4480589" cy="274951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 felugró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modalban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megadott adatokat átadva meghívja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updatePet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metódusban a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updatePets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átadja az adatokat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update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metódusában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json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dirty="0">
                <a:solidFill>
                  <a:srgbClr val="CE9178"/>
                </a:solidFill>
                <a:latin typeface="Consolas" panose="020B0609020204030204" pitchFamily="49" charset="0"/>
              </a:rPr>
              <a:t>http://localhost:8000/api/</a:t>
            </a:r>
            <a:r>
              <a:rPr lang="hu-HU" spc="-1" dirty="0">
                <a:solidFill>
                  <a:srgbClr val="CE9178"/>
                </a:solidFill>
                <a:latin typeface="Arial"/>
              </a:rPr>
              <a:t>pets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post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342BCF4-78D1-4C5E-A835-A46D28CD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297"/>
            <a:ext cx="9144000" cy="766874"/>
          </a:xfrm>
          <a:prstGeom prst="rect">
            <a:avLst/>
          </a:prstGeom>
        </p:spPr>
      </p:pic>
      <p:sp>
        <p:nvSpPr>
          <p:cNvPr id="11" name="Google Shape;534;p55">
            <a:extLst>
              <a:ext uri="{FF2B5EF4-FFF2-40B4-BE49-F238E27FC236}">
                <a16:creationId xmlns:a16="http://schemas.microsoft.com/office/drawing/2014/main" id="{B3B07A87-F7F1-45A7-A1AB-420FBCE43791}"/>
              </a:ext>
            </a:extLst>
          </p:cNvPr>
          <p:cNvSpPr/>
          <p:nvPr/>
        </p:nvSpPr>
        <p:spPr>
          <a:xfrm>
            <a:off x="4815561" y="1291958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Állat törlése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2" name="Google Shape;536;p55">
            <a:extLst>
              <a:ext uri="{FF2B5EF4-FFF2-40B4-BE49-F238E27FC236}">
                <a16:creationId xmlns:a16="http://schemas.microsoft.com/office/drawing/2014/main" id="{625E7B94-E63E-49E2-A15B-20232E5D4157}"/>
              </a:ext>
            </a:extLst>
          </p:cNvPr>
          <p:cNvSpPr/>
          <p:nvPr/>
        </p:nvSpPr>
        <p:spPr>
          <a:xfrm>
            <a:off x="4815561" y="1944173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 Törlés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3" name="Google Shape;538;p55">
            <a:extLst>
              <a:ext uri="{FF2B5EF4-FFF2-40B4-BE49-F238E27FC236}">
                <a16:creationId xmlns:a16="http://schemas.microsoft.com/office/drawing/2014/main" id="{AFF56F8B-094E-4EA9-9C5C-7610B8883370}"/>
              </a:ext>
            </a:extLst>
          </p:cNvPr>
          <p:cNvSpPr/>
          <p:nvPr/>
        </p:nvSpPr>
        <p:spPr>
          <a:xfrm>
            <a:off x="4803869" y="2317502"/>
            <a:ext cx="4141440" cy="274951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 megadott adatokat paraméterként átadva meghívja komponens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deletePet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metódusban a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deletePet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átadja az állat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id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-ját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deletePet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metódusában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json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dirty="0">
                <a:solidFill>
                  <a:srgbClr val="CE9178"/>
                </a:solidFill>
                <a:latin typeface="Consolas" panose="020B0609020204030204" pitchFamily="49" charset="0"/>
              </a:rPr>
              <a:t>http://localhost:8000/api/</a:t>
            </a:r>
            <a:r>
              <a:rPr lang="hu-HU" spc="-1" dirty="0">
                <a:solidFill>
                  <a:srgbClr val="CE9178"/>
                </a:solidFill>
                <a:latin typeface="Arial"/>
              </a:rPr>
              <a:t>pets/id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</a:t>
            </a:r>
            <a:r>
              <a:rPr lang="hu-HU" b="0" spc="-1" dirty="0" err="1">
                <a:solidFill>
                  <a:srgbClr val="604A40"/>
                </a:solidFill>
                <a:latin typeface="Roboto"/>
                <a:ea typeface="Roboto"/>
              </a:rPr>
              <a:t>delete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77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title"/>
          </p:nvPr>
        </p:nvSpPr>
        <p:spPr>
          <a:xfrm>
            <a:off x="721200" y="1817400"/>
            <a:ext cx="3136500" cy="15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Az előadás tartalma</a:t>
            </a:r>
            <a:endParaRPr sz="6000" dirty="0"/>
          </a:p>
        </p:txBody>
      </p:sp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4956000" y="224465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>
                <a:latin typeface="Katibeh"/>
                <a:ea typeface="Katibeh"/>
                <a:cs typeface="Katibeh"/>
                <a:sym typeface="Katibeh"/>
              </a:rPr>
              <a:t>Célunk</a:t>
            </a:r>
            <a:endParaRPr sz="2400" b="0" dirty="0">
              <a:latin typeface="Katibeh"/>
              <a:ea typeface="Katibeh"/>
              <a:cs typeface="Katibeh"/>
              <a:sym typeface="Katibeh"/>
            </a:endParaRPr>
          </a:p>
        </p:txBody>
      </p:sp>
      <p:sp>
        <p:nvSpPr>
          <p:cNvPr id="255" name="Google Shape;255;p36"/>
          <p:cNvSpPr txBox="1">
            <a:spLocks noGrp="1"/>
          </p:cNvSpPr>
          <p:nvPr>
            <p:ph type="subTitle" idx="2"/>
          </p:nvPr>
        </p:nvSpPr>
        <p:spPr>
          <a:xfrm>
            <a:off x="4957200" y="618352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200" dirty="0"/>
              <a:t>Miért hoztuk létre az applikációt?</a:t>
            </a:r>
            <a:endParaRPr sz="1200" dirty="0"/>
          </a:p>
        </p:txBody>
      </p:sp>
      <p:grpSp>
        <p:nvGrpSpPr>
          <p:cNvPr id="256" name="Google Shape;256;p36"/>
          <p:cNvGrpSpPr/>
          <p:nvPr/>
        </p:nvGrpSpPr>
        <p:grpSpPr>
          <a:xfrm>
            <a:off x="4156526" y="434498"/>
            <a:ext cx="553538" cy="468599"/>
            <a:chOff x="2948475" y="1943850"/>
            <a:chExt cx="1472175" cy="1246275"/>
          </a:xfrm>
        </p:grpSpPr>
        <p:sp>
          <p:nvSpPr>
            <p:cNvPr id="257" name="Google Shape;257;p3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36"/>
          <p:cNvGrpSpPr/>
          <p:nvPr/>
        </p:nvGrpSpPr>
        <p:grpSpPr>
          <a:xfrm>
            <a:off x="4188000" y="2310468"/>
            <a:ext cx="553538" cy="468599"/>
            <a:chOff x="2948475" y="1943850"/>
            <a:chExt cx="1472175" cy="1246275"/>
          </a:xfrm>
        </p:grpSpPr>
        <p:sp>
          <p:nvSpPr>
            <p:cNvPr id="263" name="Google Shape;263;p3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36"/>
          <p:cNvGrpSpPr/>
          <p:nvPr/>
        </p:nvGrpSpPr>
        <p:grpSpPr>
          <a:xfrm>
            <a:off x="4156526" y="1395483"/>
            <a:ext cx="553538" cy="468599"/>
            <a:chOff x="2948475" y="1943850"/>
            <a:chExt cx="1472175" cy="1246275"/>
          </a:xfrm>
        </p:grpSpPr>
        <p:sp>
          <p:nvSpPr>
            <p:cNvPr id="275" name="Google Shape;275;p36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p36"/>
          <p:cNvSpPr txBox="1">
            <a:spLocks noGrp="1"/>
          </p:cNvSpPr>
          <p:nvPr>
            <p:ph type="subTitle" idx="3"/>
          </p:nvPr>
        </p:nvSpPr>
        <p:spPr>
          <a:xfrm>
            <a:off x="4987474" y="2097997"/>
            <a:ext cx="241725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Műszaki megvalósítás</a:t>
            </a:r>
            <a:endParaRPr dirty="0"/>
          </a:p>
        </p:txBody>
      </p:sp>
      <p:sp>
        <p:nvSpPr>
          <p:cNvPr id="281" name="Google Shape;281;p36"/>
          <p:cNvSpPr txBox="1">
            <a:spLocks noGrp="1"/>
          </p:cNvSpPr>
          <p:nvPr>
            <p:ph type="subTitle" idx="4"/>
          </p:nvPr>
        </p:nvSpPr>
        <p:spPr>
          <a:xfrm>
            <a:off x="4988674" y="2491885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Mit használtunk a fejlesztés során?</a:t>
            </a:r>
            <a:endParaRPr dirty="0"/>
          </a:p>
        </p:txBody>
      </p:sp>
      <p:sp>
        <p:nvSpPr>
          <p:cNvPr id="284" name="Google Shape;284;p36"/>
          <p:cNvSpPr txBox="1">
            <a:spLocks noGrp="1"/>
          </p:cNvSpPr>
          <p:nvPr>
            <p:ph type="subTitle" idx="7"/>
          </p:nvPr>
        </p:nvSpPr>
        <p:spPr>
          <a:xfrm>
            <a:off x="4956000" y="1179662"/>
            <a:ext cx="2178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</a:t>
            </a:r>
            <a:r>
              <a:rPr lang="hu-HU" dirty="0"/>
              <a:t>sapatmegosztás</a:t>
            </a:r>
            <a:endParaRPr dirty="0"/>
          </a:p>
        </p:txBody>
      </p:sp>
      <p:sp>
        <p:nvSpPr>
          <p:cNvPr id="285" name="Google Shape;285;p36"/>
          <p:cNvSpPr txBox="1">
            <a:spLocks noGrp="1"/>
          </p:cNvSpPr>
          <p:nvPr>
            <p:ph type="subTitle" idx="8"/>
          </p:nvPr>
        </p:nvSpPr>
        <p:spPr>
          <a:xfrm>
            <a:off x="4957200" y="1573550"/>
            <a:ext cx="34656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Feladataink, megoldásaink</a:t>
            </a:r>
            <a:endParaRPr dirty="0"/>
          </a:p>
        </p:txBody>
      </p:sp>
      <p:grpSp>
        <p:nvGrpSpPr>
          <p:cNvPr id="35" name="Google Shape;268;p36">
            <a:extLst>
              <a:ext uri="{FF2B5EF4-FFF2-40B4-BE49-F238E27FC236}">
                <a16:creationId xmlns:a16="http://schemas.microsoft.com/office/drawing/2014/main" id="{E3206C26-D220-4898-9E76-885196FC46DE}"/>
              </a:ext>
            </a:extLst>
          </p:cNvPr>
          <p:cNvGrpSpPr/>
          <p:nvPr/>
        </p:nvGrpSpPr>
        <p:grpSpPr>
          <a:xfrm>
            <a:off x="4188000" y="4072154"/>
            <a:ext cx="553538" cy="468599"/>
            <a:chOff x="2948475" y="1943850"/>
            <a:chExt cx="1472175" cy="1246275"/>
          </a:xfrm>
        </p:grpSpPr>
        <p:sp>
          <p:nvSpPr>
            <p:cNvPr id="36" name="Google Shape;269;p36">
              <a:extLst>
                <a:ext uri="{FF2B5EF4-FFF2-40B4-BE49-F238E27FC236}">
                  <a16:creationId xmlns:a16="http://schemas.microsoft.com/office/drawing/2014/main" id="{577F0631-6551-4D93-AF0F-F504D219DE93}"/>
                </a:ext>
              </a:extLst>
            </p:cNvPr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0;p36">
              <a:extLst>
                <a:ext uri="{FF2B5EF4-FFF2-40B4-BE49-F238E27FC236}">
                  <a16:creationId xmlns:a16="http://schemas.microsoft.com/office/drawing/2014/main" id="{EFD576D7-61C8-41D5-B9DA-005CFCC30470}"/>
                </a:ext>
              </a:extLst>
            </p:cNvPr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1;p36">
              <a:extLst>
                <a:ext uri="{FF2B5EF4-FFF2-40B4-BE49-F238E27FC236}">
                  <a16:creationId xmlns:a16="http://schemas.microsoft.com/office/drawing/2014/main" id="{2EF2154D-06F4-4788-ADEA-D1CCA0FE30CF}"/>
                </a:ext>
              </a:extLst>
            </p:cNvPr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;p36">
              <a:extLst>
                <a:ext uri="{FF2B5EF4-FFF2-40B4-BE49-F238E27FC236}">
                  <a16:creationId xmlns:a16="http://schemas.microsoft.com/office/drawing/2014/main" id="{9145AEB5-37E5-496C-A355-076174EADC3D}"/>
                </a:ext>
              </a:extLst>
            </p:cNvPr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3;p36">
              <a:extLst>
                <a:ext uri="{FF2B5EF4-FFF2-40B4-BE49-F238E27FC236}">
                  <a16:creationId xmlns:a16="http://schemas.microsoft.com/office/drawing/2014/main" id="{111E315D-9DCC-424B-B3F6-CDD49B4175EE}"/>
                </a:ext>
              </a:extLst>
            </p:cNvPr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282;p36">
            <a:extLst>
              <a:ext uri="{FF2B5EF4-FFF2-40B4-BE49-F238E27FC236}">
                <a16:creationId xmlns:a16="http://schemas.microsoft.com/office/drawing/2014/main" id="{A46EA941-2D8F-45DE-BA70-F0EE58671C1F}"/>
              </a:ext>
            </a:extLst>
          </p:cNvPr>
          <p:cNvSpPr txBox="1">
            <a:spLocks/>
          </p:cNvSpPr>
          <p:nvPr/>
        </p:nvSpPr>
        <p:spPr>
          <a:xfrm>
            <a:off x="4987473" y="3858008"/>
            <a:ext cx="2517263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marL="914400" marR="0" lvl="1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marL="1371600" marR="0" lvl="2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marL="1828800" marR="0" lvl="3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marL="2286000" marR="0" lvl="4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marL="2743200" marR="0" lvl="5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marL="3200400" marR="0" lvl="6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marL="3657600" marR="0" lvl="7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marL="4114800" marR="0" lvl="8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pPr marL="0" indent="0"/>
            <a:r>
              <a:rPr lang="hu-HU"/>
              <a:t>Működése</a:t>
            </a:r>
            <a:endParaRPr lang="hu-HU" dirty="0"/>
          </a:p>
        </p:txBody>
      </p:sp>
      <p:sp>
        <p:nvSpPr>
          <p:cNvPr id="42" name="Google Shape;283;p36">
            <a:extLst>
              <a:ext uri="{FF2B5EF4-FFF2-40B4-BE49-F238E27FC236}">
                <a16:creationId xmlns:a16="http://schemas.microsoft.com/office/drawing/2014/main" id="{DEC6317D-07A0-482D-A33F-C2BABA45FBD3}"/>
              </a:ext>
            </a:extLst>
          </p:cNvPr>
          <p:cNvSpPr txBox="1">
            <a:spLocks/>
          </p:cNvSpPr>
          <p:nvPr/>
        </p:nvSpPr>
        <p:spPr>
          <a:xfrm>
            <a:off x="4988674" y="4251896"/>
            <a:ext cx="34656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hu-HU" dirty="0"/>
              <a:t>Hogyan működik a Front-End?</a:t>
            </a:r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grpSp>
        <p:nvGrpSpPr>
          <p:cNvPr id="43" name="Google Shape;268;p36">
            <a:extLst>
              <a:ext uri="{FF2B5EF4-FFF2-40B4-BE49-F238E27FC236}">
                <a16:creationId xmlns:a16="http://schemas.microsoft.com/office/drawing/2014/main" id="{06C1FEF0-6937-4158-8120-42DB20FA8764}"/>
              </a:ext>
            </a:extLst>
          </p:cNvPr>
          <p:cNvGrpSpPr/>
          <p:nvPr/>
        </p:nvGrpSpPr>
        <p:grpSpPr>
          <a:xfrm>
            <a:off x="4188000" y="3220312"/>
            <a:ext cx="553538" cy="468599"/>
            <a:chOff x="2948475" y="1943850"/>
            <a:chExt cx="1472175" cy="1246275"/>
          </a:xfrm>
        </p:grpSpPr>
        <p:sp>
          <p:nvSpPr>
            <p:cNvPr id="44" name="Google Shape;269;p36">
              <a:extLst>
                <a:ext uri="{FF2B5EF4-FFF2-40B4-BE49-F238E27FC236}">
                  <a16:creationId xmlns:a16="http://schemas.microsoft.com/office/drawing/2014/main" id="{B4388B5B-5131-4B17-892C-D00EC4E0E070}"/>
                </a:ext>
              </a:extLst>
            </p:cNvPr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0;p36">
              <a:extLst>
                <a:ext uri="{FF2B5EF4-FFF2-40B4-BE49-F238E27FC236}">
                  <a16:creationId xmlns:a16="http://schemas.microsoft.com/office/drawing/2014/main" id="{363FEB15-00EB-483C-B77E-57DD983DFC7D}"/>
                </a:ext>
              </a:extLst>
            </p:cNvPr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1;p36">
              <a:extLst>
                <a:ext uri="{FF2B5EF4-FFF2-40B4-BE49-F238E27FC236}">
                  <a16:creationId xmlns:a16="http://schemas.microsoft.com/office/drawing/2014/main" id="{1B3B0B6D-DB0A-4C0D-AA4C-136E563BB54A}"/>
                </a:ext>
              </a:extLst>
            </p:cNvPr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2;p36">
              <a:extLst>
                <a:ext uri="{FF2B5EF4-FFF2-40B4-BE49-F238E27FC236}">
                  <a16:creationId xmlns:a16="http://schemas.microsoft.com/office/drawing/2014/main" id="{167033BD-9BBE-4F42-BEDC-ABAABCEA0E1A}"/>
                </a:ext>
              </a:extLst>
            </p:cNvPr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3;p36">
              <a:extLst>
                <a:ext uri="{FF2B5EF4-FFF2-40B4-BE49-F238E27FC236}">
                  <a16:creationId xmlns:a16="http://schemas.microsoft.com/office/drawing/2014/main" id="{67EE835E-F052-4145-8728-7B8E1AD1FBB8}"/>
                </a:ext>
              </a:extLst>
            </p:cNvPr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282;p36">
            <a:extLst>
              <a:ext uri="{FF2B5EF4-FFF2-40B4-BE49-F238E27FC236}">
                <a16:creationId xmlns:a16="http://schemas.microsoft.com/office/drawing/2014/main" id="{3C97EC20-D5F6-4418-ACFC-6FCE2BFD441B}"/>
              </a:ext>
            </a:extLst>
          </p:cNvPr>
          <p:cNvSpPr txBox="1">
            <a:spLocks/>
          </p:cNvSpPr>
          <p:nvPr/>
        </p:nvSpPr>
        <p:spPr>
          <a:xfrm>
            <a:off x="4987473" y="3006166"/>
            <a:ext cx="2696321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marL="914400" marR="0" lvl="1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marL="1371600" marR="0" lvl="2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marL="1828800" marR="0" lvl="3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marL="2286000" marR="0" lvl="4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marL="2743200" marR="0" lvl="5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marL="3200400" marR="0" lvl="6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marL="3657600" marR="0" lvl="7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marL="4114800" marR="0" lvl="8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24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pPr marL="0" indent="0"/>
            <a:r>
              <a:rPr lang="hu-HU" dirty="0"/>
              <a:t>Forráskód, háttérrész</a:t>
            </a:r>
          </a:p>
          <a:p>
            <a:pPr marL="0" indent="0"/>
            <a:endParaRPr lang="hu-HU" dirty="0"/>
          </a:p>
        </p:txBody>
      </p:sp>
      <p:sp>
        <p:nvSpPr>
          <p:cNvPr id="50" name="Google Shape;283;p36">
            <a:extLst>
              <a:ext uri="{FF2B5EF4-FFF2-40B4-BE49-F238E27FC236}">
                <a16:creationId xmlns:a16="http://schemas.microsoft.com/office/drawing/2014/main" id="{F1B20BB0-72CF-4C64-AA64-2E236B0A1337}"/>
              </a:ext>
            </a:extLst>
          </p:cNvPr>
          <p:cNvSpPr txBox="1">
            <a:spLocks/>
          </p:cNvSpPr>
          <p:nvPr/>
        </p:nvSpPr>
        <p:spPr>
          <a:xfrm>
            <a:off x="4988674" y="3400054"/>
            <a:ext cx="34656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200"/>
              <a:buFont typeface="Roboto"/>
              <a:buNone/>
              <a:defRPr sz="1200" b="0" i="0" u="none" strike="noStrike" cap="none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hu-HU"/>
              <a:t>A háttérfolyamatok, REST API</a:t>
            </a:r>
            <a:endParaRPr lang="hu-HU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2"/>
          <p:cNvSpPr txBox="1">
            <a:spLocks noGrp="1"/>
          </p:cNvSpPr>
          <p:nvPr>
            <p:ph type="subTitle" idx="5"/>
          </p:nvPr>
        </p:nvSpPr>
        <p:spPr>
          <a:xfrm>
            <a:off x="1411838" y="3051400"/>
            <a:ext cx="3072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Könnyen kezelhető, interaktív felület</a:t>
            </a:r>
            <a:endParaRPr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A54840E5-D1E6-4500-97B1-385CF8550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12" y="1983825"/>
            <a:ext cx="4057969" cy="1333200"/>
          </a:xfrm>
        </p:spPr>
        <p:txBody>
          <a:bodyPr/>
          <a:lstStyle/>
          <a:p>
            <a:r>
              <a:rPr lang="hu-HU" dirty="0"/>
              <a:t>Örökbefogadási kártyák</a:t>
            </a:r>
            <a:br>
              <a:rPr lang="hu-HU" dirty="0"/>
            </a:br>
            <a:endParaRPr lang="hu-HU" dirty="0"/>
          </a:p>
        </p:txBody>
      </p:sp>
      <p:pic>
        <p:nvPicPr>
          <p:cNvPr id="13" name="Kép 12" descr="A képen szöveg, macska, emlősök, házi macska látható&#10;&#10;Automatikusan generált leírás">
            <a:extLst>
              <a:ext uri="{FF2B5EF4-FFF2-40B4-BE49-F238E27FC236}">
                <a16:creationId xmlns:a16="http://schemas.microsoft.com/office/drawing/2014/main" id="{6F53B5FD-AF13-45BF-A61A-E140272AD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222094"/>
            <a:ext cx="2897321" cy="469931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532;p55"/>
          <p:cNvSpPr/>
          <p:nvPr/>
        </p:nvSpPr>
        <p:spPr>
          <a:xfrm>
            <a:off x="803160" y="2023560"/>
            <a:ext cx="3288960" cy="2741760"/>
          </a:xfrm>
          <a:custGeom>
            <a:avLst/>
            <a:gdLst/>
            <a:ahLst/>
            <a:cxnLst/>
            <a:rect l="l" t="t" r="r" b="b"/>
            <a:pathLst>
              <a:path w="100549" h="83821">
                <a:moveTo>
                  <a:pt x="74655" y="1"/>
                </a:moveTo>
                <a:cubicBezTo>
                  <a:pt x="73892" y="1"/>
                  <a:pt x="73452" y="43"/>
                  <a:pt x="73452" y="43"/>
                </a:cubicBezTo>
                <a:cubicBezTo>
                  <a:pt x="73452" y="43"/>
                  <a:pt x="56581" y="4898"/>
                  <a:pt x="38679" y="15991"/>
                </a:cubicBezTo>
                <a:cubicBezTo>
                  <a:pt x="20777" y="27085"/>
                  <a:pt x="0" y="38260"/>
                  <a:pt x="5317" y="60474"/>
                </a:cubicBezTo>
                <a:cubicBezTo>
                  <a:pt x="9172" y="76583"/>
                  <a:pt x="28274" y="83820"/>
                  <a:pt x="47150" y="83820"/>
                </a:cubicBezTo>
                <a:cubicBezTo>
                  <a:pt x="54305" y="83820"/>
                  <a:pt x="61427" y="82781"/>
                  <a:pt x="67674" y="80790"/>
                </a:cubicBezTo>
                <a:cubicBezTo>
                  <a:pt x="90377" y="73521"/>
                  <a:pt x="100548" y="42654"/>
                  <a:pt x="97158" y="20413"/>
                </a:cubicBezTo>
                <a:cubicBezTo>
                  <a:pt x="94267" y="1401"/>
                  <a:pt x="79070" y="1"/>
                  <a:pt x="74655" y="1"/>
                </a:cubicBezTo>
                <a:close/>
              </a:path>
            </a:pathLst>
          </a:custGeom>
          <a:solidFill>
            <a:srgbClr val="F2F2F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4" name="Google Shape;533;p55"/>
          <p:cNvSpPr/>
          <p:nvPr/>
        </p:nvSpPr>
        <p:spPr>
          <a:xfrm rot="7398000">
            <a:off x="416880" y="1752480"/>
            <a:ext cx="1723320" cy="1132200"/>
          </a:xfrm>
          <a:custGeom>
            <a:avLst/>
            <a:gdLst/>
            <a:ahLst/>
            <a:cxnLst/>
            <a:rect l="l" t="t" r="r" b="b"/>
            <a:pathLst>
              <a:path w="210889" h="177078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5" name="Google Shape;534;p55"/>
          <p:cNvSpPr/>
          <p:nvPr/>
        </p:nvSpPr>
        <p:spPr>
          <a:xfrm>
            <a:off x="4761653" y="501226"/>
            <a:ext cx="4382347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3600" b="0" strike="noStrike" spc="-1" dirty="0">
                <a:solidFill>
                  <a:srgbClr val="604A40"/>
                </a:solidFill>
                <a:latin typeface="Katibeh"/>
              </a:rPr>
              <a:t>Állat örökbefogadása</a:t>
            </a:r>
            <a:endParaRPr lang="hu-HU" sz="3600" b="0" strike="noStrike" spc="-1" dirty="0">
              <a:latin typeface="Arial"/>
            </a:endParaRPr>
          </a:p>
        </p:txBody>
      </p:sp>
      <p:sp>
        <p:nvSpPr>
          <p:cNvPr id="1426" name="Google Shape;535;p55"/>
          <p:cNvSpPr/>
          <p:nvPr/>
        </p:nvSpPr>
        <p:spPr>
          <a:xfrm>
            <a:off x="4330440" y="1901160"/>
            <a:ext cx="4141440" cy="114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hu-HU" sz="1400" b="0" strike="noStrike" spc="-1" dirty="0">
              <a:latin typeface="Arial"/>
            </a:endParaRPr>
          </a:p>
        </p:txBody>
      </p:sp>
      <p:sp>
        <p:nvSpPr>
          <p:cNvPr id="1427" name="Google Shape;536;p55"/>
          <p:cNvSpPr/>
          <p:nvPr/>
        </p:nvSpPr>
        <p:spPr>
          <a:xfrm>
            <a:off x="4761653" y="1287596"/>
            <a:ext cx="4141440" cy="476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70000"/>
              </a:lnSpc>
              <a:tabLst>
                <a:tab pos="0" algn="l"/>
              </a:tabLst>
            </a:pPr>
            <a:r>
              <a:rPr lang="hu-HU" sz="2400" spc="-1" dirty="0">
                <a:solidFill>
                  <a:srgbClr val="604A40"/>
                </a:solidFill>
                <a:latin typeface="Katibeh"/>
              </a:rPr>
              <a:t>Mi történik az </a:t>
            </a:r>
            <a:r>
              <a:rPr lang="hu-HU" sz="2400" spc="-1" dirty="0" err="1">
                <a:solidFill>
                  <a:srgbClr val="604A40"/>
                </a:solidFill>
                <a:latin typeface="Katibeh"/>
              </a:rPr>
              <a:t>Örökbefogadom</a:t>
            </a:r>
            <a:r>
              <a:rPr lang="hu-HU" sz="2400" spc="-1" dirty="0">
                <a:solidFill>
                  <a:srgbClr val="604A40"/>
                </a:solidFill>
                <a:latin typeface="Katibeh"/>
              </a:rPr>
              <a:t>! gomb megnyomásakor?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429" name="Google Shape;538;p55"/>
          <p:cNvSpPr/>
          <p:nvPr/>
        </p:nvSpPr>
        <p:spPr>
          <a:xfrm>
            <a:off x="4670242" y="1661477"/>
            <a:ext cx="4473758" cy="31038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állat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id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-ját paraméterként átadva meghívja a komponens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adoptCat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A metódusban az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adoption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newAdoption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és a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pc="-1" dirty="0" err="1">
                <a:solidFill>
                  <a:srgbClr val="604A40"/>
                </a:solidFill>
                <a:latin typeface="Roboto"/>
                <a:ea typeface="Roboto"/>
              </a:rPr>
              <a:t>updatePets</a:t>
            </a:r>
            <a:r>
              <a:rPr lang="hu-HU" spc="-1" dirty="0">
                <a:solidFill>
                  <a:srgbClr val="604A40"/>
                </a:solidFill>
                <a:latin typeface="Roboto"/>
                <a:ea typeface="Roboto"/>
              </a:rPr>
              <a:t> metódusának átadja az adatokat</a:t>
            </a:r>
          </a:p>
          <a:p>
            <a:pPr marL="285750" indent="-285750">
              <a:lnSpc>
                <a:spcPct val="115000"/>
              </a:lnSpc>
              <a:spcAft>
                <a:spcPts val="1599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adoption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szolgáltatás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newAdoption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metódusában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json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formátumra alakítva az adatokat az </a:t>
            </a:r>
            <a:r>
              <a:rPr lang="hu-HU" sz="1400" b="0" strike="noStrike" spc="-1" dirty="0" err="1">
                <a:solidFill>
                  <a:srgbClr val="604A40"/>
                </a:solidFill>
                <a:latin typeface="Roboto"/>
                <a:ea typeface="Roboto"/>
              </a:rPr>
              <a:t>api</a:t>
            </a:r>
            <a:r>
              <a:rPr lang="hu-HU" sz="1400" b="0" strike="noStrike" spc="-1" dirty="0">
                <a:solidFill>
                  <a:srgbClr val="604A40"/>
                </a:solidFill>
                <a:latin typeface="Roboto"/>
                <a:ea typeface="Roboto"/>
              </a:rPr>
              <a:t> </a:t>
            </a:r>
            <a:r>
              <a:rPr lang="hu-HU" dirty="0">
                <a:solidFill>
                  <a:srgbClr val="CE9178"/>
                </a:solidFill>
                <a:latin typeface="Consolas" panose="020B0609020204030204" pitchFamily="49" charset="0"/>
              </a:rPr>
              <a:t>http://localhost:8000/api/</a:t>
            </a:r>
            <a:r>
              <a:rPr lang="hu-HU" spc="-1" dirty="0">
                <a:solidFill>
                  <a:srgbClr val="CE9178"/>
                </a:solidFill>
                <a:latin typeface="Arial"/>
              </a:rPr>
              <a:t>adoption</a:t>
            </a:r>
            <a:r>
              <a:rPr lang="hu-HU" b="0" spc="-1" dirty="0">
                <a:solidFill>
                  <a:srgbClr val="CE9178"/>
                </a:solidFill>
                <a:latin typeface="Arial"/>
              </a:rPr>
              <a:t> </a:t>
            </a:r>
            <a:r>
              <a:rPr lang="hu-HU" b="0" spc="-1" dirty="0">
                <a:solidFill>
                  <a:srgbClr val="604A40"/>
                </a:solidFill>
                <a:latin typeface="Roboto"/>
                <a:ea typeface="Roboto"/>
              </a:rPr>
              <a:t>végpontjára post kéréssel átadja az adatokat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Kép 4" descr="A képen szöveg, macska, ülő, emlősök látható&#10;&#10;Automatikusan generált leírás">
            <a:extLst>
              <a:ext uri="{FF2B5EF4-FFF2-40B4-BE49-F238E27FC236}">
                <a16:creationId xmlns:a16="http://schemas.microsoft.com/office/drawing/2014/main" id="{BAD985EF-59FA-4415-B81A-565C5C55A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5" y="501226"/>
            <a:ext cx="4499600" cy="41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59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3"/>
          <p:cNvSpPr txBox="1">
            <a:spLocks noGrp="1"/>
          </p:cNvSpPr>
          <p:nvPr>
            <p:ph type="title"/>
          </p:nvPr>
        </p:nvSpPr>
        <p:spPr>
          <a:xfrm>
            <a:off x="292725" y="370000"/>
            <a:ext cx="3699900" cy="184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Front-end háttérrésze</a:t>
            </a:r>
            <a:br>
              <a:rPr lang="hu-HU" dirty="0"/>
            </a:br>
            <a:endParaRPr dirty="0"/>
          </a:p>
        </p:txBody>
      </p:sp>
      <p:sp>
        <p:nvSpPr>
          <p:cNvPr id="349" name="Google Shape;349;p43"/>
          <p:cNvSpPr txBox="1">
            <a:spLocks noGrp="1"/>
          </p:cNvSpPr>
          <p:nvPr>
            <p:ph type="subTitle" idx="1"/>
          </p:nvPr>
        </p:nvSpPr>
        <p:spPr>
          <a:xfrm>
            <a:off x="646574" y="1800225"/>
            <a:ext cx="3500123" cy="3093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hu-HU" dirty="0"/>
              <a:t>Főbb komponensek: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Admin</a:t>
            </a:r>
            <a:r>
              <a:rPr lang="hu-HU" dirty="0"/>
              <a:t> – állatok hozzáadásáért, módosításáért, törléséért felelős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Cat</a:t>
            </a:r>
            <a:r>
              <a:rPr lang="hu-HU" dirty="0"/>
              <a:t> – macskák kilistázásáért, örökbefogadásukért felelős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Dog</a:t>
            </a:r>
            <a:r>
              <a:rPr lang="hu-HU" dirty="0"/>
              <a:t> - kutyák kilistázásáért, örökbefogadásukért felelős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dirty="0" err="1"/>
              <a:t>Register</a:t>
            </a:r>
            <a:r>
              <a:rPr lang="hu-HU" dirty="0"/>
              <a:t> –regisztrációért felelős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endParaRPr lang="hu-HU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50" name="Google Shape;350;p43"/>
          <p:cNvSpPr/>
          <p:nvPr/>
        </p:nvSpPr>
        <p:spPr>
          <a:xfrm rot="-5400000">
            <a:off x="4763310" y="-1188363"/>
            <a:ext cx="949404" cy="3326172"/>
          </a:xfrm>
          <a:custGeom>
            <a:avLst/>
            <a:gdLst/>
            <a:ahLst/>
            <a:cxnLst/>
            <a:rect l="l" t="t" r="r" b="b"/>
            <a:pathLst>
              <a:path w="79365" h="220898" extrusionOk="0">
                <a:moveTo>
                  <a:pt x="79365" y="1"/>
                </a:moveTo>
                <a:cubicBezTo>
                  <a:pt x="79365" y="1"/>
                  <a:pt x="0" y="36754"/>
                  <a:pt x="17387" y="71065"/>
                </a:cubicBezTo>
                <a:cubicBezTo>
                  <a:pt x="34800" y="105377"/>
                  <a:pt x="8219" y="103912"/>
                  <a:pt x="4828" y="141153"/>
                </a:cubicBezTo>
                <a:cubicBezTo>
                  <a:pt x="1438" y="178367"/>
                  <a:pt x="48796" y="179832"/>
                  <a:pt x="52648" y="199144"/>
                </a:cubicBezTo>
                <a:cubicBezTo>
                  <a:pt x="56526" y="218483"/>
                  <a:pt x="79365" y="220897"/>
                  <a:pt x="79365" y="220897"/>
                </a:cubicBezTo>
                <a:lnTo>
                  <a:pt x="793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1"/>
          <p:cNvSpPr txBox="1">
            <a:spLocks noGrp="1"/>
          </p:cNvSpPr>
          <p:nvPr>
            <p:ph type="title"/>
          </p:nvPr>
        </p:nvSpPr>
        <p:spPr>
          <a:xfrm>
            <a:off x="436555" y="3607597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Köszönjük a figyelmet!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4"/>
          <p:cNvSpPr/>
          <p:nvPr/>
        </p:nvSpPr>
        <p:spPr>
          <a:xfrm>
            <a:off x="3879874" y="594299"/>
            <a:ext cx="2085165" cy="1750859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4"/>
          <p:cNvSpPr txBox="1">
            <a:spLocks noGrp="1"/>
          </p:cNvSpPr>
          <p:nvPr>
            <p:ph type="title"/>
          </p:nvPr>
        </p:nvSpPr>
        <p:spPr>
          <a:xfrm>
            <a:off x="4730650" y="1795793"/>
            <a:ext cx="34230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Céljaink</a:t>
            </a:r>
            <a:endParaRPr dirty="0"/>
          </a:p>
        </p:txBody>
      </p:sp>
      <p:sp>
        <p:nvSpPr>
          <p:cNvPr id="357" name="Google Shape;357;p44"/>
          <p:cNvSpPr/>
          <p:nvPr/>
        </p:nvSpPr>
        <p:spPr>
          <a:xfrm>
            <a:off x="6442150" y="4023624"/>
            <a:ext cx="2701736" cy="1119872"/>
          </a:xfrm>
          <a:custGeom>
            <a:avLst/>
            <a:gdLst/>
            <a:ahLst/>
            <a:cxnLst/>
            <a:rect l="l" t="t" r="r" b="b"/>
            <a:pathLst>
              <a:path w="237986" h="98407" extrusionOk="0">
                <a:moveTo>
                  <a:pt x="190282" y="1"/>
                </a:moveTo>
                <a:cubicBezTo>
                  <a:pt x="163697" y="1"/>
                  <a:pt x="129765" y="2539"/>
                  <a:pt x="98623" y="12452"/>
                </a:cubicBezTo>
                <a:cubicBezTo>
                  <a:pt x="34828" y="32767"/>
                  <a:pt x="1" y="98407"/>
                  <a:pt x="1" y="98407"/>
                </a:cubicBezTo>
                <a:lnTo>
                  <a:pt x="237986" y="98407"/>
                </a:lnTo>
                <a:lnTo>
                  <a:pt x="237986" y="2796"/>
                </a:lnTo>
                <a:cubicBezTo>
                  <a:pt x="237986" y="2796"/>
                  <a:pt x="218179" y="1"/>
                  <a:pt x="1902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Miért fontos nekünk az applikáció?</a:t>
            </a:r>
            <a:endParaRPr dirty="0"/>
          </a:p>
        </p:txBody>
      </p:sp>
      <p:sp>
        <p:nvSpPr>
          <p:cNvPr id="318" name="Google Shape;318;p40"/>
          <p:cNvSpPr txBox="1">
            <a:spLocks noGrp="1"/>
          </p:cNvSpPr>
          <p:nvPr>
            <p:ph type="body" idx="1"/>
          </p:nvPr>
        </p:nvSpPr>
        <p:spPr>
          <a:xfrm>
            <a:off x="721200" y="1424238"/>
            <a:ext cx="7701600" cy="29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/>
              <a:t>Az örökbefogadás fontossága</a:t>
            </a:r>
            <a:endParaRPr sz="1800" dirty="0"/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hu-HU" sz="1800" dirty="0"/>
              <a:t>Magyarországon évente kb. 500 új állat kerül egy menhelyre, 350-et fogadnak örökbe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hu-HU" sz="1800" dirty="0"/>
              <a:t>A legtöbb örökbefogadási felület elavult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hu-HU" sz="1800" dirty="0"/>
              <a:t>Kevés információ az örökbefogadásról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endParaRPr lang="hu-HU" sz="1800" dirty="0"/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endParaRPr lang="hu-HU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/>
          <p:nvPr/>
        </p:nvSpPr>
        <p:spPr>
          <a:xfrm>
            <a:off x="4242875" y="1652025"/>
            <a:ext cx="4428900" cy="442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 txBox="1">
            <a:spLocks noGrp="1"/>
          </p:cNvSpPr>
          <p:nvPr>
            <p:ph type="ctrTitle"/>
          </p:nvPr>
        </p:nvSpPr>
        <p:spPr>
          <a:xfrm>
            <a:off x="4292173" y="2439975"/>
            <a:ext cx="4236300" cy="14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8800" dirty="0"/>
              <a:t>Csapatunk</a:t>
            </a:r>
            <a:endParaRPr sz="8800" dirty="0"/>
          </a:p>
        </p:txBody>
      </p:sp>
      <p:sp>
        <p:nvSpPr>
          <p:cNvPr id="292" name="Google Shape;292;p37"/>
          <p:cNvSpPr txBox="1">
            <a:spLocks noGrp="1"/>
          </p:cNvSpPr>
          <p:nvPr>
            <p:ph type="subTitle" idx="1"/>
          </p:nvPr>
        </p:nvSpPr>
        <p:spPr>
          <a:xfrm>
            <a:off x="4732423" y="4133968"/>
            <a:ext cx="33558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Bemutatkozás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/>
          <p:nvPr/>
        </p:nvSpPr>
        <p:spPr>
          <a:xfrm rot="5400000">
            <a:off x="5878205" y="2946572"/>
            <a:ext cx="1580086" cy="1730937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1"/>
          <p:cNvSpPr/>
          <p:nvPr/>
        </p:nvSpPr>
        <p:spPr>
          <a:xfrm>
            <a:off x="1500722" y="3136763"/>
            <a:ext cx="1745106" cy="1465320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5" name="Google Shape;3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475" y="1436775"/>
            <a:ext cx="1580100" cy="158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6" name="Google Shape;32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3100" y="1436775"/>
            <a:ext cx="1580100" cy="158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7" name="Google Shape;327;p41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Hogyan dolgoztunk?</a:t>
            </a:r>
            <a:endParaRPr dirty="0"/>
          </a:p>
        </p:txBody>
      </p:sp>
      <p:sp>
        <p:nvSpPr>
          <p:cNvPr id="328" name="Google Shape;328;p41"/>
          <p:cNvSpPr txBox="1">
            <a:spLocks noGrp="1"/>
          </p:cNvSpPr>
          <p:nvPr>
            <p:ph type="subTitle" idx="1"/>
          </p:nvPr>
        </p:nvSpPr>
        <p:spPr>
          <a:xfrm>
            <a:off x="806266" y="3286650"/>
            <a:ext cx="3218400" cy="3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Madarász Dávid</a:t>
            </a:r>
            <a:endParaRPr dirty="0"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2"/>
          </p:nvPr>
        </p:nvSpPr>
        <p:spPr>
          <a:xfrm>
            <a:off x="764075" y="3706981"/>
            <a:ext cx="3218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 err="1"/>
              <a:t>Laravel</a:t>
            </a:r>
            <a:r>
              <a:rPr lang="hu-HU" dirty="0"/>
              <a:t> Back-end, Rest </a:t>
            </a:r>
            <a:r>
              <a:rPr lang="hu-HU" dirty="0" err="1"/>
              <a:t>api</a:t>
            </a:r>
            <a:endParaRPr dirty="0"/>
          </a:p>
        </p:txBody>
      </p:sp>
      <p:sp>
        <p:nvSpPr>
          <p:cNvPr id="330" name="Google Shape;330;p41"/>
          <p:cNvSpPr txBox="1">
            <a:spLocks noGrp="1"/>
          </p:cNvSpPr>
          <p:nvPr>
            <p:ph type="subTitle" idx="3"/>
          </p:nvPr>
        </p:nvSpPr>
        <p:spPr>
          <a:xfrm>
            <a:off x="5067425" y="3281862"/>
            <a:ext cx="3218400" cy="3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Lehoczki Patrícia</a:t>
            </a:r>
            <a:endParaRPr dirty="0"/>
          </a:p>
        </p:txBody>
      </p:sp>
      <p:sp>
        <p:nvSpPr>
          <p:cNvPr id="331" name="Google Shape;331;p41"/>
          <p:cNvSpPr txBox="1">
            <a:spLocks noGrp="1"/>
          </p:cNvSpPr>
          <p:nvPr>
            <p:ph type="subTitle" idx="4"/>
          </p:nvPr>
        </p:nvSpPr>
        <p:spPr>
          <a:xfrm>
            <a:off x="5067425" y="3667362"/>
            <a:ext cx="3218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 err="1"/>
              <a:t>Angular</a:t>
            </a:r>
            <a:r>
              <a:rPr lang="hu-HU" dirty="0"/>
              <a:t> Front-end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3" name="Google Shape;304;p39"/>
          <p:cNvGrpSpPr/>
          <p:nvPr/>
        </p:nvGrpSpPr>
        <p:grpSpPr>
          <a:xfrm>
            <a:off x="4881240" y="1067400"/>
            <a:ext cx="1870560" cy="1792080"/>
            <a:chOff x="4881240" y="1067400"/>
            <a:chExt cx="1870560" cy="1792080"/>
          </a:xfrm>
        </p:grpSpPr>
        <p:sp>
          <p:nvSpPr>
            <p:cNvPr id="1234" name="Google Shape;305;p39"/>
            <p:cNvSpPr/>
            <p:nvPr/>
          </p:nvSpPr>
          <p:spPr>
            <a:xfrm rot="1194600">
              <a:off x="5098680" y="1792440"/>
              <a:ext cx="1148760" cy="897840"/>
            </a:xfrm>
            <a:custGeom>
              <a:avLst/>
              <a:gdLst/>
              <a:ahLst/>
              <a:cxnLst/>
              <a:rect l="l" t="t" r="r" b="b"/>
              <a:pathLst>
                <a:path w="37703" h="29471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5" name="Google Shape;306;p39"/>
            <p:cNvSpPr/>
            <p:nvPr/>
          </p:nvSpPr>
          <p:spPr>
            <a:xfrm rot="1194600">
              <a:off x="4957920" y="1354320"/>
              <a:ext cx="483840" cy="536760"/>
            </a:xfrm>
            <a:custGeom>
              <a:avLst/>
              <a:gdLst/>
              <a:ahLst/>
              <a:cxnLst/>
              <a:rect l="l" t="t" r="r" b="b"/>
              <a:pathLst>
                <a:path w="15895" h="17625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6" name="Google Shape;307;p39"/>
            <p:cNvSpPr/>
            <p:nvPr/>
          </p:nvSpPr>
          <p:spPr>
            <a:xfrm rot="1194600">
              <a:off x="6189480" y="1800720"/>
              <a:ext cx="485640" cy="535680"/>
            </a:xfrm>
            <a:custGeom>
              <a:avLst/>
              <a:gdLst/>
              <a:ahLst/>
              <a:cxnLst/>
              <a:rect l="l" t="t" r="r" b="b"/>
              <a:pathLst>
                <a:path w="15950" h="17588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7" name="Google Shape;308;p39"/>
            <p:cNvSpPr/>
            <p:nvPr/>
          </p:nvSpPr>
          <p:spPr>
            <a:xfrm rot="1194600">
              <a:off x="5468040" y="1131480"/>
              <a:ext cx="473040" cy="541440"/>
            </a:xfrm>
            <a:custGeom>
              <a:avLst/>
              <a:gdLst/>
              <a:ahLst/>
              <a:cxnLst/>
              <a:rect l="l" t="t" r="r" b="b"/>
              <a:pathLst>
                <a:path w="15543" h="17786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8" name="Google Shape;309;p39"/>
            <p:cNvSpPr/>
            <p:nvPr/>
          </p:nvSpPr>
          <p:spPr>
            <a:xfrm rot="1194600">
              <a:off x="5934600" y="1301760"/>
              <a:ext cx="474120" cy="540720"/>
            </a:xfrm>
            <a:custGeom>
              <a:avLst/>
              <a:gdLst/>
              <a:ahLst/>
              <a:cxnLst/>
              <a:rect l="l" t="t" r="r" b="b"/>
              <a:pathLst>
                <a:path w="15570" h="17762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239" name="Google Shape;310;p39"/>
          <p:cNvSpPr/>
          <p:nvPr/>
        </p:nvSpPr>
        <p:spPr>
          <a:xfrm>
            <a:off x="5598360" y="1729800"/>
            <a:ext cx="3401280" cy="84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4800" b="0" strike="noStrike" spc="-1">
                <a:solidFill>
                  <a:srgbClr val="604A40"/>
                </a:solidFill>
                <a:latin typeface="Katibeh"/>
                <a:ea typeface="Katibeh"/>
              </a:rPr>
              <a:t>A háttér rendszer</a:t>
            </a:r>
            <a:endParaRPr lang="hu-HU" sz="4800" b="0" strike="noStrike" spc="-1">
              <a:latin typeface="Arial"/>
            </a:endParaRPr>
          </a:p>
        </p:txBody>
      </p:sp>
      <p:sp>
        <p:nvSpPr>
          <p:cNvPr id="1240" name="Google Shape;311;p39"/>
          <p:cNvSpPr/>
          <p:nvPr/>
        </p:nvSpPr>
        <p:spPr>
          <a:xfrm rot="2373000">
            <a:off x="916560" y="741600"/>
            <a:ext cx="3656880" cy="3656880"/>
          </a:xfrm>
          <a:prstGeom prst="ellipse">
            <a:avLst/>
          </a:prstGeom>
          <a:blipFill rotWithShape="0">
            <a:blip r:embed="rId2"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1" name="Google Shape;312;p39"/>
          <p:cNvSpPr/>
          <p:nvPr/>
        </p:nvSpPr>
        <p:spPr>
          <a:xfrm>
            <a:off x="5598360" y="2571840"/>
            <a:ext cx="2782800" cy="84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400" b="0" strike="noStrike" spc="-1">
                <a:solidFill>
                  <a:srgbClr val="604A40"/>
                </a:solidFill>
                <a:latin typeface="Roboto"/>
                <a:ea typeface="Roboto"/>
              </a:rPr>
              <a:t>Adatbázis</a:t>
            </a:r>
            <a:endParaRPr lang="hu-HU" sz="1400" b="0" strike="noStrike" spc="-1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400" b="0" strike="noStrike" spc="-1">
                <a:solidFill>
                  <a:srgbClr val="604A40"/>
                </a:solidFill>
                <a:latin typeface="Roboto"/>
                <a:ea typeface="Roboto"/>
              </a:rPr>
              <a:t>Rest-api</a:t>
            </a:r>
            <a:endParaRPr lang="hu-HU" sz="1400" b="0" strike="noStrike" spc="-1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400" b="0" strike="noStrike" spc="-1">
                <a:solidFill>
                  <a:srgbClr val="604A40"/>
                </a:solidFill>
                <a:latin typeface="Roboto"/>
                <a:ea typeface="Roboto"/>
              </a:rPr>
              <a:t>Adatok mozgatása</a:t>
            </a:r>
            <a:endParaRPr lang="hu-HU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424;p50"/>
          <p:cNvSpPr/>
          <p:nvPr/>
        </p:nvSpPr>
        <p:spPr>
          <a:xfrm>
            <a:off x="3431520" y="185832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3" name="Google Shape;425;p50"/>
          <p:cNvSpPr/>
          <p:nvPr/>
        </p:nvSpPr>
        <p:spPr>
          <a:xfrm>
            <a:off x="5934240" y="185832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4" name="Google Shape;426;p50"/>
          <p:cNvSpPr/>
          <p:nvPr/>
        </p:nvSpPr>
        <p:spPr>
          <a:xfrm>
            <a:off x="941760" y="185832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5" name="Google Shape;427;p50"/>
          <p:cNvSpPr/>
          <p:nvPr/>
        </p:nvSpPr>
        <p:spPr>
          <a:xfrm>
            <a:off x="1157400" y="2243880"/>
            <a:ext cx="1802160" cy="36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Az állatok adatai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46" name="Google Shape;429;p50"/>
          <p:cNvSpPr/>
          <p:nvPr/>
        </p:nvSpPr>
        <p:spPr>
          <a:xfrm>
            <a:off x="6149880" y="2219400"/>
            <a:ext cx="1802160" cy="65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 menhelyek adatai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47" name="Google Shape;430;p50"/>
          <p:cNvSpPr/>
          <p:nvPr/>
        </p:nvSpPr>
        <p:spPr>
          <a:xfrm>
            <a:off x="3431520" y="330408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8" name="Google Shape;431;p50"/>
          <p:cNvSpPr/>
          <p:nvPr/>
        </p:nvSpPr>
        <p:spPr>
          <a:xfrm>
            <a:off x="5934240" y="330408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9" name="Google Shape;432;p50"/>
          <p:cNvSpPr/>
          <p:nvPr/>
        </p:nvSpPr>
        <p:spPr>
          <a:xfrm>
            <a:off x="941760" y="3304080"/>
            <a:ext cx="749880" cy="74556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0" name="Google Shape;433;p50"/>
          <p:cNvSpPr/>
          <p:nvPr/>
        </p:nvSpPr>
        <p:spPr>
          <a:xfrm>
            <a:off x="721080" y="594360"/>
            <a:ext cx="7750800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70000"/>
              </a:lnSpc>
              <a:tabLst>
                <a:tab pos="0" algn="l"/>
              </a:tabLst>
            </a:pPr>
            <a:r>
              <a:rPr lang="en" sz="3600" b="0" strike="noStrike" spc="-1">
                <a:solidFill>
                  <a:srgbClr val="604A40"/>
                </a:solidFill>
                <a:latin typeface="Katibeh"/>
                <a:ea typeface="Katibeh"/>
              </a:rPr>
              <a:t>Az adatok tárolása - táblák </a:t>
            </a:r>
            <a:endParaRPr lang="hu-HU" sz="3600" b="0" strike="noStrike" spc="-1">
              <a:latin typeface="Arial"/>
            </a:endParaRPr>
          </a:p>
        </p:txBody>
      </p:sp>
      <p:sp>
        <p:nvSpPr>
          <p:cNvPr id="1251" name="Google Shape;434;p50"/>
          <p:cNvSpPr/>
          <p:nvPr/>
        </p:nvSpPr>
        <p:spPr>
          <a:xfrm>
            <a:off x="1157400" y="2021760"/>
            <a:ext cx="180216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Pets tábla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52" name="Google Shape;435;p50"/>
          <p:cNvSpPr/>
          <p:nvPr/>
        </p:nvSpPr>
        <p:spPr>
          <a:xfrm>
            <a:off x="3647160" y="2021760"/>
            <a:ext cx="211248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Breeds tábla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53" name="Google Shape;436;p50"/>
          <p:cNvSpPr/>
          <p:nvPr/>
        </p:nvSpPr>
        <p:spPr>
          <a:xfrm>
            <a:off x="3647160" y="3420000"/>
            <a:ext cx="230976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Species tábla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54" name="Google Shape;438;p50"/>
          <p:cNvSpPr/>
          <p:nvPr/>
        </p:nvSpPr>
        <p:spPr>
          <a:xfrm>
            <a:off x="6120000" y="2021760"/>
            <a:ext cx="233964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Shelters tábla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55" name="Google Shape;439;p50"/>
          <p:cNvSpPr/>
          <p:nvPr/>
        </p:nvSpPr>
        <p:spPr>
          <a:xfrm>
            <a:off x="1157400" y="3726360"/>
            <a:ext cx="1802160" cy="65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 felhasználó adatai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56" name="Google Shape;440;p50"/>
          <p:cNvSpPr/>
          <p:nvPr/>
        </p:nvSpPr>
        <p:spPr>
          <a:xfrm>
            <a:off x="1157400" y="3420000"/>
            <a:ext cx="208224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604A40"/>
                </a:solidFill>
                <a:latin typeface="Katibeh"/>
                <a:ea typeface="Katibeh"/>
              </a:rPr>
              <a:t>Users tábla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57" name="Google Shape;441;p50"/>
          <p:cNvSpPr/>
          <p:nvPr/>
        </p:nvSpPr>
        <p:spPr>
          <a:xfrm>
            <a:off x="3647160" y="3726360"/>
            <a:ext cx="1802160" cy="65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 fajták adatai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58" name="Google Shape;442;p50"/>
          <p:cNvSpPr/>
          <p:nvPr/>
        </p:nvSpPr>
        <p:spPr>
          <a:xfrm>
            <a:off x="6149880" y="3726360"/>
            <a:ext cx="2310120" cy="65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Az örökbefogadások adatai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59" name="Google Shape;437;p50_0"/>
          <p:cNvSpPr/>
          <p:nvPr/>
        </p:nvSpPr>
        <p:spPr>
          <a:xfrm>
            <a:off x="6149880" y="3420000"/>
            <a:ext cx="280224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80000"/>
              </a:lnSpc>
              <a:tabLst>
                <a:tab pos="0" algn="l"/>
              </a:tabLst>
            </a:pPr>
            <a:r>
              <a:rPr lang="en" sz="2400" b="0" strike="noStrike" spc="-1" dirty="0">
                <a:solidFill>
                  <a:srgbClr val="604A40"/>
                </a:solidFill>
                <a:latin typeface="Katibeh"/>
                <a:ea typeface="Katibeh"/>
              </a:rPr>
              <a:t>A</a:t>
            </a:r>
            <a:r>
              <a:rPr lang="hu-HU" sz="2400" b="0" strike="noStrike" spc="-1" dirty="0" err="1">
                <a:solidFill>
                  <a:srgbClr val="604A40"/>
                </a:solidFill>
                <a:latin typeface="Katibeh"/>
                <a:ea typeface="Katibeh"/>
              </a:rPr>
              <a:t>do</a:t>
            </a:r>
            <a:r>
              <a:rPr lang="hu-HU" sz="2400" spc="-1" dirty="0" err="1">
                <a:solidFill>
                  <a:srgbClr val="604A40"/>
                </a:solidFill>
                <a:latin typeface="Katibeh"/>
                <a:ea typeface="Katibeh"/>
              </a:rPr>
              <a:t>p</a:t>
            </a:r>
            <a:r>
              <a:rPr lang="en" sz="2400" b="0" strike="noStrike" spc="-1" dirty="0">
                <a:solidFill>
                  <a:srgbClr val="604A40"/>
                </a:solidFill>
                <a:latin typeface="Katibeh"/>
                <a:ea typeface="Katibeh"/>
              </a:rPr>
              <a:t>tions tábla</a:t>
            </a:r>
            <a:endParaRPr lang="hu-HU" sz="2400" b="0" strike="noStrike" spc="-1" dirty="0">
              <a:latin typeface="Arial"/>
            </a:endParaRPr>
          </a:p>
        </p:txBody>
      </p:sp>
      <p:sp>
        <p:nvSpPr>
          <p:cNvPr id="1260" name="Google Shape;428;p50"/>
          <p:cNvSpPr/>
          <p:nvPr/>
        </p:nvSpPr>
        <p:spPr>
          <a:xfrm>
            <a:off x="3668400" y="2241000"/>
            <a:ext cx="1890720" cy="65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604A40"/>
                </a:solidFill>
                <a:latin typeface="Roboto"/>
                <a:ea typeface="Roboto"/>
              </a:rPr>
              <a:t>A fajták adatai</a:t>
            </a:r>
            <a:endParaRPr lang="hu-HU" sz="1200" b="0" strike="noStrike" spc="-1">
              <a:latin typeface="Arial"/>
              <a:ea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625;p57"/>
          <p:cNvSpPr/>
          <p:nvPr/>
        </p:nvSpPr>
        <p:spPr>
          <a:xfrm>
            <a:off x="721080" y="594360"/>
            <a:ext cx="7750800" cy="57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70000"/>
              </a:lnSpc>
              <a:tabLst>
                <a:tab pos="0" algn="l"/>
              </a:tabLst>
            </a:pPr>
            <a:r>
              <a:rPr lang="en" sz="3600" b="0" strike="noStrike" spc="-1">
                <a:solidFill>
                  <a:srgbClr val="604A40"/>
                </a:solidFill>
                <a:latin typeface="Katibeh"/>
                <a:ea typeface="Katibeh"/>
              </a:rPr>
              <a:t>Api metódusok</a:t>
            </a:r>
            <a:endParaRPr lang="hu-HU" sz="3600" b="0" strike="noStrike" spc="-1">
              <a:latin typeface="Arial"/>
            </a:endParaRPr>
          </a:p>
        </p:txBody>
      </p:sp>
      <p:sp>
        <p:nvSpPr>
          <p:cNvPr id="1262" name="Google Shape;626;p57"/>
          <p:cNvSpPr/>
          <p:nvPr/>
        </p:nvSpPr>
        <p:spPr>
          <a:xfrm>
            <a:off x="391680" y="1866960"/>
            <a:ext cx="2099520" cy="208692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3" name="Google Shape;627;p57"/>
          <p:cNvSpPr/>
          <p:nvPr/>
        </p:nvSpPr>
        <p:spPr>
          <a:xfrm rot="11700000">
            <a:off x="2478960" y="1866960"/>
            <a:ext cx="2099520" cy="208692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4" name="Google Shape;628;p57"/>
          <p:cNvSpPr/>
          <p:nvPr/>
        </p:nvSpPr>
        <p:spPr>
          <a:xfrm>
            <a:off x="4564440" y="1866960"/>
            <a:ext cx="2099520" cy="208692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5" name="Google Shape;629;p57"/>
          <p:cNvSpPr/>
          <p:nvPr/>
        </p:nvSpPr>
        <p:spPr>
          <a:xfrm rot="11700000">
            <a:off x="6726960" y="1866960"/>
            <a:ext cx="2099520" cy="2086920"/>
          </a:xfrm>
          <a:custGeom>
            <a:avLst/>
            <a:gdLst/>
            <a:ahLst/>
            <a:cxnLst/>
            <a:rect l="l" t="t" r="r" b="b"/>
            <a:pathLst>
              <a:path w="83624" h="83119">
                <a:moveTo>
                  <a:pt x="35148" y="1"/>
                </a:moveTo>
                <a:cubicBezTo>
                  <a:pt x="22677" y="1"/>
                  <a:pt x="6441" y="4071"/>
                  <a:pt x="3391" y="36249"/>
                </a:cubicBezTo>
                <a:cubicBezTo>
                  <a:pt x="1" y="71998"/>
                  <a:pt x="24792" y="83119"/>
                  <a:pt x="42612" y="83119"/>
                </a:cubicBezTo>
                <a:cubicBezTo>
                  <a:pt x="60460" y="83119"/>
                  <a:pt x="80776" y="73462"/>
                  <a:pt x="82186" y="48807"/>
                </a:cubicBezTo>
                <a:cubicBezTo>
                  <a:pt x="83624" y="24179"/>
                  <a:pt x="71554" y="10128"/>
                  <a:pt x="60894" y="5789"/>
                </a:cubicBezTo>
                <a:cubicBezTo>
                  <a:pt x="50234" y="1449"/>
                  <a:pt x="44755" y="418"/>
                  <a:pt x="39168" y="120"/>
                </a:cubicBezTo>
                <a:cubicBezTo>
                  <a:pt x="37891" y="51"/>
                  <a:pt x="36543" y="1"/>
                  <a:pt x="35148" y="1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6" name="Google Shape;636;p57"/>
          <p:cNvSpPr/>
          <p:nvPr/>
        </p:nvSpPr>
        <p:spPr>
          <a:xfrm>
            <a:off x="721080" y="2136240"/>
            <a:ext cx="1440360" cy="401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FFFFFF"/>
                </a:solidFill>
                <a:latin typeface="Katibeh"/>
                <a:ea typeface="Katibeh"/>
              </a:rPr>
              <a:t>Get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67" name="Google Shape;637;p57"/>
          <p:cNvSpPr/>
          <p:nvPr/>
        </p:nvSpPr>
        <p:spPr>
          <a:xfrm>
            <a:off x="724680" y="2573280"/>
            <a:ext cx="1440360" cy="104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"/>
                <a:ea typeface="Roboto"/>
              </a:rPr>
              <a:t>Oldalak lekérésére használt metódus típus.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68" name="Google Shape;638;p57"/>
          <p:cNvSpPr/>
          <p:nvPr/>
        </p:nvSpPr>
        <p:spPr>
          <a:xfrm>
            <a:off x="2806920" y="2136240"/>
            <a:ext cx="1440360" cy="401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FFFFFF"/>
                </a:solidFill>
                <a:latin typeface="Katibeh"/>
                <a:ea typeface="Katibeh"/>
              </a:rPr>
              <a:t>Post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69" name="Google Shape;639;p57"/>
          <p:cNvSpPr/>
          <p:nvPr/>
        </p:nvSpPr>
        <p:spPr>
          <a:xfrm>
            <a:off x="2806920" y="2573280"/>
            <a:ext cx="1440360" cy="104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"/>
                <a:ea typeface="Roboto"/>
              </a:rPr>
              <a:t>Adatok beküldésére használt típus.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70" name="Google Shape;640;p57"/>
          <p:cNvSpPr/>
          <p:nvPr/>
        </p:nvSpPr>
        <p:spPr>
          <a:xfrm>
            <a:off x="4892400" y="2136240"/>
            <a:ext cx="1440360" cy="401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FFFFFF"/>
                </a:solidFill>
                <a:latin typeface="Katibeh"/>
                <a:ea typeface="Katibeh"/>
              </a:rPr>
              <a:t>Put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71" name="Google Shape;641;p57"/>
          <p:cNvSpPr/>
          <p:nvPr/>
        </p:nvSpPr>
        <p:spPr>
          <a:xfrm>
            <a:off x="4892400" y="2573280"/>
            <a:ext cx="1440360" cy="104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"/>
                <a:ea typeface="Roboto"/>
              </a:rPr>
              <a:t>Adatok frissítésére használt típus.</a:t>
            </a:r>
            <a:endParaRPr lang="hu-HU" sz="1200" b="0" strike="noStrike" spc="-1">
              <a:latin typeface="Arial"/>
            </a:endParaRPr>
          </a:p>
        </p:txBody>
      </p:sp>
      <p:sp>
        <p:nvSpPr>
          <p:cNvPr id="1272" name="Google Shape;642;p57"/>
          <p:cNvSpPr/>
          <p:nvPr/>
        </p:nvSpPr>
        <p:spPr>
          <a:xfrm>
            <a:off x="6977880" y="2136240"/>
            <a:ext cx="1440360" cy="401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400" b="0" strike="noStrike" spc="-1">
                <a:solidFill>
                  <a:srgbClr val="FFFFFF"/>
                </a:solidFill>
                <a:latin typeface="Katibeh"/>
                <a:ea typeface="Katibeh"/>
              </a:rPr>
              <a:t>Delete</a:t>
            </a:r>
            <a:endParaRPr lang="hu-HU" sz="2400" b="0" strike="noStrike" spc="-1">
              <a:latin typeface="Arial"/>
            </a:endParaRPr>
          </a:p>
        </p:txBody>
      </p:sp>
      <p:sp>
        <p:nvSpPr>
          <p:cNvPr id="1273" name="Google Shape;643;p57"/>
          <p:cNvSpPr/>
          <p:nvPr/>
        </p:nvSpPr>
        <p:spPr>
          <a:xfrm>
            <a:off x="6981480" y="2573280"/>
            <a:ext cx="1440360" cy="104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"/>
                <a:ea typeface="Roboto"/>
              </a:rPr>
              <a:t>Adatok törlésére használt kérés.</a:t>
            </a:r>
            <a:endParaRPr lang="hu-HU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te Cats by Slidesgo">
  <a:themeElements>
    <a:clrScheme name="Simple Light">
      <a:dk1>
        <a:srgbClr val="202231"/>
      </a:dk1>
      <a:lt1>
        <a:srgbClr val="FFFFFF"/>
      </a:lt1>
      <a:dk2>
        <a:srgbClr val="454857"/>
      </a:dk2>
      <a:lt2>
        <a:srgbClr val="EEEEEE"/>
      </a:lt2>
      <a:accent1>
        <a:srgbClr val="E9E6E4"/>
      </a:accent1>
      <a:accent2>
        <a:srgbClr val="D0C2BA"/>
      </a:accent2>
      <a:accent3>
        <a:srgbClr val="B0A59F"/>
      </a:accent3>
      <a:accent4>
        <a:srgbClr val="604A40"/>
      </a:accent4>
      <a:accent5>
        <a:srgbClr val="FDC695"/>
      </a:accent5>
      <a:accent6>
        <a:srgbClr val="C07E5A"/>
      </a:accent6>
      <a:hlink>
        <a:srgbClr val="3C37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670</Words>
  <Application>Microsoft Office PowerPoint</Application>
  <PresentationFormat>Diavetítés a képernyőre (16:9 oldalarány)</PresentationFormat>
  <Paragraphs>128</Paragraphs>
  <Slides>23</Slides>
  <Notes>14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23</vt:i4>
      </vt:variant>
    </vt:vector>
  </HeadingPairs>
  <TitlesOfParts>
    <vt:vector size="28" baseType="lpstr">
      <vt:lpstr>Katibeh</vt:lpstr>
      <vt:lpstr>Arial</vt:lpstr>
      <vt:lpstr>Roboto</vt:lpstr>
      <vt:lpstr>Consolas</vt:lpstr>
      <vt:lpstr>Cute Cats by Slidesgo</vt:lpstr>
      <vt:lpstr>FogadjÖrökbe</vt:lpstr>
      <vt:lpstr>Az előadás tartalma</vt:lpstr>
      <vt:lpstr>Céljaink</vt:lpstr>
      <vt:lpstr>Miért fontos nekünk az applikáció?</vt:lpstr>
      <vt:lpstr>Csapatunk</vt:lpstr>
      <vt:lpstr>Hogyan dolgoztunk?</vt:lpstr>
      <vt:lpstr>PowerPoint-bemutató</vt:lpstr>
      <vt:lpstr>PowerPoint-bemutató</vt:lpstr>
      <vt:lpstr>PowerPoint-bemutató</vt:lpstr>
      <vt:lpstr>PowerPoint-bemutató</vt:lpstr>
      <vt:lpstr>Webes felület </vt:lpstr>
      <vt:lpstr>Tablet App</vt:lpstr>
      <vt:lpstr>Mobil Web</vt:lpstr>
      <vt:lpstr>Az oldal felhasználói funkciói</vt:lpstr>
      <vt:lpstr>Az állat örökbefogadás folyamata</vt:lpstr>
      <vt:lpstr>PowerPoint-bemutató</vt:lpstr>
      <vt:lpstr>PowerPoint-bemutató</vt:lpstr>
      <vt:lpstr>PowerPoint-bemutató</vt:lpstr>
      <vt:lpstr>PowerPoint-bemutató</vt:lpstr>
      <vt:lpstr>Örökbefogadási kártyák </vt:lpstr>
      <vt:lpstr>PowerPoint-bemutató</vt:lpstr>
      <vt:lpstr>Front-end háttérrésze 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FogadjÖrökbe</dc:title>
  <cp:lastModifiedBy>Patrícia Lehoczki</cp:lastModifiedBy>
  <cp:revision>5</cp:revision>
  <dcterms:modified xsi:type="dcterms:W3CDTF">2022-04-26T21:08:13Z</dcterms:modified>
</cp:coreProperties>
</file>